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92" r:id="rId12"/>
    <p:sldId id="267" r:id="rId13"/>
    <p:sldId id="269" r:id="rId14"/>
    <p:sldId id="270" r:id="rId15"/>
    <p:sldId id="288" r:id="rId16"/>
    <p:sldId id="289" r:id="rId17"/>
    <p:sldId id="290" r:id="rId18"/>
    <p:sldId id="291" r:id="rId19"/>
    <p:sldId id="272" r:id="rId20"/>
    <p:sldId id="293" r:id="rId21"/>
    <p:sldId id="295" r:id="rId22"/>
    <p:sldId id="271" r:id="rId23"/>
    <p:sldId id="294" r:id="rId24"/>
    <p:sldId id="273" r:id="rId25"/>
    <p:sldId id="325" r:id="rId26"/>
    <p:sldId id="326" r:id="rId27"/>
    <p:sldId id="327" r:id="rId28"/>
    <p:sldId id="276" r:id="rId29"/>
    <p:sldId id="277" r:id="rId30"/>
    <p:sldId id="278" r:id="rId31"/>
    <p:sldId id="316" r:id="rId32"/>
    <p:sldId id="280" r:id="rId33"/>
    <p:sldId id="296" r:id="rId34"/>
    <p:sldId id="281" r:id="rId35"/>
    <p:sldId id="282" r:id="rId36"/>
    <p:sldId id="283" r:id="rId37"/>
    <p:sldId id="284" r:id="rId38"/>
    <p:sldId id="285" r:id="rId39"/>
    <p:sldId id="306" r:id="rId40"/>
    <p:sldId id="320" r:id="rId41"/>
    <p:sldId id="323" r:id="rId42"/>
    <p:sldId id="321" r:id="rId43"/>
    <p:sldId id="328" r:id="rId44"/>
    <p:sldId id="322" r:id="rId45"/>
    <p:sldId id="324" r:id="rId46"/>
    <p:sldId id="313" r:id="rId47"/>
    <p:sldId id="307" r:id="rId48"/>
    <p:sldId id="308" r:id="rId49"/>
    <p:sldId id="309" r:id="rId50"/>
    <p:sldId id="310" r:id="rId51"/>
    <p:sldId id="311" r:id="rId52"/>
    <p:sldId id="312" r:id="rId53"/>
    <p:sldId id="286" r:id="rId54"/>
    <p:sldId id="287" r:id="rId55"/>
  </p:sldIdLst>
  <p:sldSz cx="9144000" cy="6858000" type="screen4x3"/>
  <p:notesSz cx="6805613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9900"/>
    <a:srgbClr val="FFCC00"/>
    <a:srgbClr val="FF00FF"/>
    <a:srgbClr val="33CCFF"/>
    <a:srgbClr val="969696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28CBCB-91CA-453F-9493-A0C76E93C39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27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305238-6E70-4DAF-96F2-C58343F8C153}" type="datetime1">
              <a:rPr lang="en-US"/>
              <a:pPr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6EF81B-B689-41B6-A4AD-E4DDB8AD0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-12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-12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-12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-12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-12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新細明體" pitchFamily="18" charset="-12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F64250-326F-4065-B2EF-308EF3E76C37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F81B-B689-41B6-A4AD-E4DDB8AD046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F81B-B689-41B6-A4AD-E4DDB8AD046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F81B-B689-41B6-A4AD-E4DDB8AD046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F81B-B689-41B6-A4AD-E4DDB8AD046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F81B-B689-41B6-A4AD-E4DDB8AD046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F81B-B689-41B6-A4AD-E4DDB8AD046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F81B-B689-41B6-A4AD-E4DDB8AD046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93CF9-81E4-4BD4-8B24-A75689D1D28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C6F5D-B025-43F9-8864-77D423E80A5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15888"/>
            <a:ext cx="2125662" cy="6192837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229350" cy="6192837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F0256-23A1-4563-BD39-90692BA2E94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345362" cy="763587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0E330-9189-4854-9A9B-826E9F2258C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DEA53-6956-4445-8151-D7D391B3F48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8F10E-6C15-460E-A84F-B105C1025C8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A36FF-3AD9-452A-92F4-CB0BC64C430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EB574-24A3-42E0-9761-B904CCD22A2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0FEFF-8D13-4A3A-A8D5-35B5912AB40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F595D-ED4B-41A5-BC30-F27C0CF3924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02B2-86D1-481C-A618-BD163693CF9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E1203-101A-4F77-B0A5-1D7FAC864F2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027" name="Picture 11" descr="IMG_311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740650" y="0"/>
            <a:ext cx="1403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889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新細明體" charset="-120"/>
              <a:cs typeface="新細明體" charset="-120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081088"/>
            <a:ext cx="9144000" cy="5732462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tint val="28627"/>
                  <a:invGamma/>
                  <a:alpha val="50000"/>
                </a:srgbClr>
              </a:gs>
              <a:gs pos="50000">
                <a:srgbClr val="008000">
                  <a:alpha val="49001"/>
                </a:srgbClr>
              </a:gs>
              <a:gs pos="100000">
                <a:srgbClr val="008000">
                  <a:gamma/>
                  <a:tint val="28627"/>
                  <a:invGamma/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7345362" cy="763587"/>
          </a:xfrm>
          <a:prstGeom prst="rect">
            <a:avLst/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  <a:endParaRPr lang="en-US" altLang="zh-TW" smtClean="0"/>
          </a:p>
          <a:p>
            <a:pPr lvl="1"/>
            <a:r>
              <a:rPr lang="zh-TW" altLang="en-US" smtClean="0"/>
              <a:t>第二層</a:t>
            </a:r>
            <a:endParaRPr lang="en-US" altLang="zh-TW" smtClean="0"/>
          </a:p>
          <a:p>
            <a:pPr lvl="2"/>
            <a:r>
              <a:rPr lang="zh-TW" altLang="en-US" smtClean="0"/>
              <a:t>第三層</a:t>
            </a:r>
            <a:endParaRPr lang="en-US" altLang="zh-TW" smtClean="0"/>
          </a:p>
          <a:p>
            <a:pPr lvl="3"/>
            <a:r>
              <a:rPr lang="zh-TW" altLang="en-US" smtClean="0"/>
              <a:t>第四層</a:t>
            </a:r>
            <a:endParaRPr lang="en-US" altLang="zh-TW" smtClean="0"/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00"/>
                </a:solidFill>
                <a:ea typeface="標楷體" pitchFamily="65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ea typeface="標楷體" pitchFamily="65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3300"/>
                </a:solidFill>
                <a:ea typeface="標楷體" pitchFamily="65" charset="-120"/>
              </a:defRPr>
            </a:lvl1pPr>
          </a:lstStyle>
          <a:p>
            <a:fld id="{74B1556C-1647-416D-A2B2-6BF05BFB3F80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1037" name="Picture 7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956300" y="908050"/>
            <a:ext cx="31877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標楷體" pitchFamily="65" charset="-120"/>
          <a:cs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標楷體" pitchFamily="65" charset="-120"/>
          <a:cs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標楷體" pitchFamily="65" charset="-120"/>
          <a:cs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標楷體" pitchFamily="65" charset="-120"/>
          <a:cs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標楷體" pitchFamily="65" charset="-120"/>
          <a:cs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標楷體" pitchFamily="65" charset="-120"/>
          <a:cs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標楷體" pitchFamily="65" charset="-120"/>
          <a:cs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標楷體" pitchFamily="65" charset="-120"/>
          <a:cs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0033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33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00330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33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33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33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33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wmf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jaxdns.com/ajax_feed.php?query=124.127.255.255&amp;output=nice" TargetMode="External"/><Relationship Id="rId2" Type="http://schemas.openxmlformats.org/officeDocument/2006/relationships/hyperlink" Target="http://www.ajaxdns.com/ajax_feed.php?query=124.126.0.0&amp;output=nic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hm-changed@apnic.ne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yQiz8AudQ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domynews.blog.ithome.com.tw/post/1252/11974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avast.com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free-av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amwin.com/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://www.pctools.com/zh/free-antivirus/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://www.avgtaiwan.com/" TargetMode="External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t.org.tw/" TargetMode="External"/><Relationship Id="rId2" Type="http://schemas.openxmlformats.org/officeDocument/2006/relationships/hyperlink" Target="https://isafe.moe.edu.tw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203.74.210.113/TestClick.php?code=68c9a5c9733c455c1d4e1de9f2c7207f&amp;type=101" TargetMode="External"/><Relationship Id="rId2" Type="http://schemas.openxmlformats.org/officeDocument/2006/relationships/hyperlink" Target="mailto:mli@ntu.edu.t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203.74.210.113/TestClick.php?code=44ddc6a0eb492d97827870e6279ed61c&amp;type=99" TargetMode="External"/><Relationship Id="rId2" Type="http://schemas.openxmlformats.org/officeDocument/2006/relationships/hyperlink" Target="mailto:mli@ntu.edu.t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mailto:mli@ntu.edu.t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mailto:mli@ntu.edu.tw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203.74.210.113/TestClick.php?code=29db8e8208854c399649f50fa917ef3f&amp;type=71" TargetMode="External"/><Relationship Id="rId2" Type="http://schemas.openxmlformats.org/officeDocument/2006/relationships/hyperlink" Target="mailto:mli@ntu.edu.tw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203.74.210.113/TestClick.php?code=d4cced8ceb19ba62c99c2a7d5360b557&amp;type=70" TargetMode="External"/><Relationship Id="rId2" Type="http://schemas.openxmlformats.org/officeDocument/2006/relationships/hyperlink" Target="mailto:mli@ntu.edu.t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7.wmf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4000" dirty="0" smtClean="0"/>
              <a:t>防範惡意電子郵件社交工程</a:t>
            </a:r>
            <a:endParaRPr lang="en-US" altLang="zh-TW" sz="40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05263"/>
            <a:ext cx="6400800" cy="1633537"/>
          </a:xfrm>
        </p:spPr>
        <p:txBody>
          <a:bodyPr/>
          <a:lstStyle/>
          <a:p>
            <a:pPr eaLnBrk="1" hangingPunct="1"/>
            <a:r>
              <a:rPr lang="zh-TW" altLang="en-US" sz="2600" dirty="0" smtClean="0"/>
              <a:t>臺北醫學大學</a:t>
            </a:r>
            <a:endParaRPr lang="en-US" altLang="zh-TW" sz="2600" dirty="0" smtClean="0"/>
          </a:p>
          <a:p>
            <a:pPr eaLnBrk="1" hangingPunct="1"/>
            <a:r>
              <a:rPr lang="zh-TW" altLang="en-US" sz="2600" dirty="0" smtClean="0"/>
              <a:t>資訊處　網路組</a:t>
            </a:r>
            <a:endParaRPr lang="en-US" altLang="zh-TW" sz="2600" dirty="0" smtClean="0"/>
          </a:p>
          <a:p>
            <a:pPr eaLnBrk="1" hangingPunct="1"/>
            <a:r>
              <a:rPr lang="zh-TW" altLang="en-US" sz="2600" dirty="0" smtClean="0"/>
              <a:t>林恩德</a:t>
            </a:r>
            <a:endParaRPr lang="en-US" altLang="zh-TW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社交工程攻擊模式</a:t>
            </a:r>
            <a:endParaRPr lang="en-US" altLang="zh-TW" smtClean="0"/>
          </a:p>
        </p:txBody>
      </p:sp>
      <p:pic>
        <p:nvPicPr>
          <p:cNvPr id="30723" name="Picture 3" descr="MCj036051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89138"/>
            <a:ext cx="1079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2771775" y="2060575"/>
            <a:ext cx="2159000" cy="1585913"/>
            <a:chOff x="1610" y="1253"/>
            <a:chExt cx="2132" cy="1498"/>
          </a:xfrm>
        </p:grpSpPr>
        <p:grpSp>
          <p:nvGrpSpPr>
            <p:cNvPr id="30739" name="Group 5"/>
            <p:cNvGrpSpPr>
              <a:grpSpLocks/>
            </p:cNvGrpSpPr>
            <p:nvPr/>
          </p:nvGrpSpPr>
          <p:grpSpPr bwMode="auto">
            <a:xfrm>
              <a:off x="1655" y="1253"/>
              <a:ext cx="2087" cy="1498"/>
              <a:chOff x="1655" y="1253"/>
              <a:chExt cx="2087" cy="1498"/>
            </a:xfrm>
          </p:grpSpPr>
          <p:sp>
            <p:nvSpPr>
              <p:cNvPr id="20173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655" y="1253"/>
                <a:ext cx="2087" cy="149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6699FF">
                      <a:gamma/>
                      <a:tint val="72941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0744" name="Picture 7" descr="MCj0432634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54" y="1434"/>
                <a:ext cx="1126" cy="1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740" name="Group 8"/>
            <p:cNvGrpSpPr>
              <a:grpSpLocks/>
            </p:cNvGrpSpPr>
            <p:nvPr/>
          </p:nvGrpSpPr>
          <p:grpSpPr bwMode="auto">
            <a:xfrm>
              <a:off x="1610" y="1344"/>
              <a:ext cx="1174" cy="439"/>
              <a:chOff x="4468" y="3203"/>
              <a:chExt cx="1174" cy="439"/>
            </a:xfrm>
          </p:grpSpPr>
          <p:sp>
            <p:nvSpPr>
              <p:cNvPr id="20173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468" y="3203"/>
                <a:ext cx="817" cy="41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6699FF">
                      <a:gamma/>
                      <a:tint val="54118"/>
                      <a:invGamma/>
                    </a:srgbClr>
                  </a:gs>
                  <a:gs pos="100000">
                    <a:srgbClr val="6699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 b="1">
                  <a:solidFill>
                    <a:srgbClr val="FF0000"/>
                  </a:solidFill>
                  <a:ea typeface="標楷體" pitchFamily="65" charset="-120"/>
                </a:endParaRPr>
              </a:p>
            </p:txBody>
          </p:sp>
          <p:sp>
            <p:nvSpPr>
              <p:cNvPr id="30742" name="Rectangle 10"/>
              <p:cNvSpPr>
                <a:spLocks noChangeArrowheads="1"/>
              </p:cNvSpPr>
              <p:nvPr/>
            </p:nvSpPr>
            <p:spPr bwMode="auto">
              <a:xfrm>
                <a:off x="4557" y="3295"/>
                <a:ext cx="1085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b="1">
                    <a:solidFill>
                      <a:srgbClr val="FF0000"/>
                    </a:solidFill>
                    <a:ea typeface="標楷體" pitchFamily="65" charset="-120"/>
                  </a:rPr>
                  <a:t>網際網路</a:t>
                </a:r>
                <a:endParaRPr lang="en-US" altLang="zh-TW" b="1">
                  <a:solidFill>
                    <a:srgbClr val="FF0000"/>
                  </a:solidFill>
                  <a:ea typeface="標楷體" pitchFamily="65" charset="-120"/>
                </a:endParaRPr>
              </a:p>
            </p:txBody>
          </p:sp>
        </p:grpSp>
      </p:grpSp>
      <p:pic>
        <p:nvPicPr>
          <p:cNvPr id="30725" name="Picture 13" descr="j01953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2349500"/>
            <a:ext cx="1225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9" descr="MCj042475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2276475"/>
            <a:ext cx="93662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7019925" y="2133600"/>
            <a:ext cx="503238" cy="503238"/>
            <a:chOff x="3742" y="2568"/>
            <a:chExt cx="363" cy="363"/>
          </a:xfrm>
        </p:grpSpPr>
        <p:sp>
          <p:nvSpPr>
            <p:cNvPr id="30737" name="Oval 29"/>
            <p:cNvSpPr>
              <a:spLocks noChangeArrowheads="1"/>
            </p:cNvSpPr>
            <p:nvPr/>
          </p:nvSpPr>
          <p:spPr bwMode="auto">
            <a:xfrm>
              <a:off x="3742" y="2568"/>
              <a:ext cx="363" cy="36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38" name="Picture 28" descr="MCj0436397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87" y="2614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1759" name="Line 31"/>
          <p:cNvSpPr>
            <a:spLocks noChangeShapeType="1"/>
          </p:cNvSpPr>
          <p:nvPr/>
        </p:nvSpPr>
        <p:spPr bwMode="auto">
          <a:xfrm flipH="1">
            <a:off x="6372225" y="2852738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1760" name="Line 32"/>
          <p:cNvSpPr>
            <a:spLocks noChangeShapeType="1"/>
          </p:cNvSpPr>
          <p:nvPr/>
        </p:nvSpPr>
        <p:spPr bwMode="auto">
          <a:xfrm flipH="1">
            <a:off x="5076825" y="2852738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1761" name="Line 33"/>
          <p:cNvSpPr>
            <a:spLocks noChangeShapeType="1"/>
          </p:cNvSpPr>
          <p:nvPr/>
        </p:nvSpPr>
        <p:spPr bwMode="auto">
          <a:xfrm flipH="1" flipV="1">
            <a:off x="4140200" y="2781300"/>
            <a:ext cx="936625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1762" name="Line 34"/>
          <p:cNvSpPr>
            <a:spLocks noChangeShapeType="1"/>
          </p:cNvSpPr>
          <p:nvPr/>
        </p:nvSpPr>
        <p:spPr bwMode="auto">
          <a:xfrm flipH="1" flipV="1">
            <a:off x="1619250" y="2349500"/>
            <a:ext cx="720725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1763" name="Line 35"/>
          <p:cNvSpPr>
            <a:spLocks noChangeShapeType="1"/>
          </p:cNvSpPr>
          <p:nvPr/>
        </p:nvSpPr>
        <p:spPr bwMode="auto">
          <a:xfrm flipH="1" flipV="1">
            <a:off x="2339975" y="2636838"/>
            <a:ext cx="503238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33" name="Text Box 36"/>
          <p:cNvSpPr txBox="1">
            <a:spLocks noChangeArrowheads="1"/>
          </p:cNvSpPr>
          <p:nvPr/>
        </p:nvSpPr>
        <p:spPr bwMode="auto">
          <a:xfrm>
            <a:off x="971550" y="4005263"/>
            <a:ext cx="23256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AutoNum type="arabicPeriod"/>
            </a:pPr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駭客設計攻擊陷阱程式</a:t>
            </a:r>
            <a:r>
              <a:rPr lang="en-US" altLang="zh-TW" b="1">
                <a:solidFill>
                  <a:srgbClr val="003300"/>
                </a:solidFill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如</a:t>
            </a:r>
            <a:r>
              <a:rPr lang="zh-TW" altLang="en-US" b="1">
                <a:solidFill>
                  <a:srgbClr val="FF0000"/>
                </a:solidFill>
                <a:ea typeface="標楷體" pitchFamily="65" charset="-120"/>
              </a:rPr>
              <a:t>特殊</a:t>
            </a:r>
            <a:r>
              <a:rPr lang="en-US" altLang="zh-TW" b="1">
                <a:solidFill>
                  <a:srgbClr val="FF0000"/>
                </a:solidFill>
                <a:ea typeface="標楷體" pitchFamily="65" charset="-120"/>
              </a:rPr>
              <a:t>Word</a:t>
            </a:r>
            <a:r>
              <a:rPr lang="zh-TW" altLang="en-US" b="1">
                <a:solidFill>
                  <a:srgbClr val="FF0000"/>
                </a:solidFill>
                <a:ea typeface="標楷體" pitchFamily="65" charset="-120"/>
              </a:rPr>
              <a:t>檔案</a:t>
            </a:r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或</a:t>
            </a:r>
            <a:r>
              <a:rPr lang="zh-TW" altLang="en-US" b="1">
                <a:solidFill>
                  <a:srgbClr val="FF0000"/>
                </a:solidFill>
                <a:ea typeface="標楷體" pitchFamily="65" charset="-120"/>
              </a:rPr>
              <a:t>外部惡意連結</a:t>
            </a:r>
            <a:r>
              <a:rPr lang="en-US" altLang="zh-TW" b="1">
                <a:solidFill>
                  <a:srgbClr val="003300"/>
                </a:solidFill>
                <a:ea typeface="標楷體" pitchFamily="65" charset="-120"/>
              </a:rPr>
              <a:t>)</a:t>
            </a:r>
          </a:p>
          <a:p>
            <a:pPr marL="269875" indent="-269875">
              <a:buFontTx/>
              <a:buAutoNum type="arabicPeriod"/>
            </a:pPr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將攻擊程式</a:t>
            </a:r>
            <a:r>
              <a:rPr lang="zh-TW" altLang="en-US" b="1">
                <a:solidFill>
                  <a:srgbClr val="FF0000"/>
                </a:solidFill>
                <a:ea typeface="標楷體" pitchFamily="65" charset="-120"/>
              </a:rPr>
              <a:t>置入電子郵件</a:t>
            </a:r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中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  <a:p>
            <a:pPr marL="269875" indent="-269875">
              <a:buFontTx/>
              <a:buAutoNum type="arabicPeriod"/>
            </a:pPr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寄發電子郵件給特定的目標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</p:txBody>
      </p:sp>
      <p:sp>
        <p:nvSpPr>
          <p:cNvPr id="30734" name="Text Box 37"/>
          <p:cNvSpPr txBox="1">
            <a:spLocks noChangeArrowheads="1"/>
          </p:cNvSpPr>
          <p:nvPr/>
        </p:nvSpPr>
        <p:spPr bwMode="auto">
          <a:xfrm>
            <a:off x="3635375" y="3986213"/>
            <a:ext cx="21605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AutoNum type="arabicPeriod" startAt="4"/>
            </a:pPr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受害者</a:t>
            </a:r>
            <a:r>
              <a:rPr lang="zh-TW" altLang="en-US" b="1">
                <a:solidFill>
                  <a:srgbClr val="FF0000"/>
                </a:solidFill>
                <a:ea typeface="標楷體" pitchFamily="65" charset="-120"/>
              </a:rPr>
              <a:t>開啟電子郵件</a:t>
            </a:r>
            <a:endParaRPr lang="en-US" altLang="zh-TW" b="1">
              <a:solidFill>
                <a:srgbClr val="FF0000"/>
              </a:solidFill>
              <a:ea typeface="標楷體" pitchFamily="65" charset="-120"/>
            </a:endParaRPr>
          </a:p>
          <a:p>
            <a:pPr marL="269875" indent="-269875">
              <a:buFontTx/>
              <a:buAutoNum type="arabicPeriod" startAt="4"/>
            </a:pPr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啟動駭客設計的陷阱，將</a:t>
            </a:r>
            <a:r>
              <a:rPr lang="zh-TW" altLang="en-US" b="1">
                <a:solidFill>
                  <a:srgbClr val="FF0000"/>
                </a:solidFill>
                <a:ea typeface="標楷體" pitchFamily="65" charset="-120"/>
              </a:rPr>
              <a:t>被植入後門程式</a:t>
            </a:r>
            <a:endParaRPr lang="en-US" altLang="zh-TW" b="1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30735" name="Text Box 38"/>
          <p:cNvSpPr txBox="1">
            <a:spLocks noChangeArrowheads="1"/>
          </p:cNvSpPr>
          <p:nvPr/>
        </p:nvSpPr>
        <p:spPr bwMode="auto">
          <a:xfrm>
            <a:off x="6084888" y="3952875"/>
            <a:ext cx="2232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AutoNum type="arabicPeriod" startAt="6"/>
            </a:pPr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後門程式</a:t>
            </a:r>
            <a:r>
              <a:rPr lang="zh-TW" altLang="en-US" b="1">
                <a:solidFill>
                  <a:srgbClr val="FF0000"/>
                </a:solidFill>
                <a:ea typeface="標楷體" pitchFamily="65" charset="-120"/>
              </a:rPr>
              <a:t>逆向連接</a:t>
            </a:r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，向遠端駭客報到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</p:txBody>
      </p:sp>
      <p:pic>
        <p:nvPicPr>
          <p:cNvPr id="201768" name="Picture 40" descr="MCj0234148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2708275"/>
            <a:ext cx="720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4624E-7 C 0.01441 0.00648 0.01754 0.00671 0.03438 0.00879 C 0.0441 0.0118 0.05208 0.01388 0.06233 0.01526 C 0.07274 0.01827 0.08021 0.02636 0.09011 0.03052 C 0.1007 0.04024 0.12101 0.03908 0.13438 0.04139 C 0.16545 0.04694 0.1967 0.04972 0.22778 0.05457 C 0.29844 0.08694 0.38177 0.05804 0.45729 0.05249 C 0.48767 0.03839 0.53004 0.0481 0.55573 0.0481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201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0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0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59" grpId="0" animBg="1"/>
      <p:bldP spid="201760" grpId="0" animBg="1"/>
      <p:bldP spid="201761" grpId="0" animBg="1"/>
      <p:bldP spid="201762" grpId="0" animBg="1"/>
      <p:bldP spid="2017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常見的社交工程攻擊</a:t>
            </a:r>
            <a:endParaRPr lang="en-US" altLang="zh-TW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電子郵件隱藏電腦病毒</a:t>
            </a:r>
            <a:r>
              <a:rPr lang="en-US" altLang="zh-TW" smtClean="0"/>
              <a:t> (</a:t>
            </a:r>
            <a:r>
              <a:rPr lang="zh-TW" altLang="en-US" smtClean="0"/>
              <a:t>附加檔案</a:t>
            </a:r>
            <a:r>
              <a:rPr lang="en-US" altLang="zh-TW" smtClean="0"/>
              <a:t>)</a:t>
            </a:r>
          </a:p>
          <a:p>
            <a:pPr eaLnBrk="1" hangingPunct="1"/>
            <a:r>
              <a:rPr lang="zh-TW" altLang="en-US" smtClean="0"/>
              <a:t>網路釣魚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圖片中的惡意程式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偽裝修補程式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即時通也是社交工程的新途徑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軟體弱點與零時差攻擊</a:t>
            </a:r>
            <a:endParaRPr lang="en-US" altLang="zh-TW" smtClean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只要是軟體即有可能存在弱點，若未能及時修補弱點，即可能讓駭客入侵成功</a:t>
            </a:r>
            <a:endParaRPr lang="en-US" altLang="zh-TW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軟體弱點在沒有任何修補方式之前，出現相對應的攻擊行為時，此類攻擊稱為「</a:t>
            </a:r>
            <a:r>
              <a:rPr lang="zh-TW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零時差攻擊</a:t>
            </a:r>
            <a:r>
              <a:rPr lang="en-US" altLang="zh-TW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(Zero-day Attack)</a:t>
            </a:r>
            <a: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」</a:t>
            </a:r>
            <a:endParaRPr lang="en-US" altLang="zh-TW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2756" name="AutoShape 4"/>
          <p:cNvSpPr>
            <a:spLocks noChangeArrowheads="1"/>
          </p:cNvSpPr>
          <p:nvPr/>
        </p:nvSpPr>
        <p:spPr bwMode="auto">
          <a:xfrm>
            <a:off x="6443663" y="4941888"/>
            <a:ext cx="2160587" cy="792162"/>
          </a:xfrm>
          <a:prstGeom prst="rightArrow">
            <a:avLst>
              <a:gd name="adj1" fmla="val 57556"/>
              <a:gd name="adj2" fmla="val 64929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47451"/>
                  <a:invGamma/>
                </a:schemeClr>
              </a:gs>
            </a:gsLst>
            <a:lin ang="0" scaled="1"/>
          </a:gra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ea typeface="標楷體" pitchFamily="65" charset="-120"/>
              </a:rPr>
              <a:t>安全時期</a:t>
            </a:r>
            <a:endParaRPr lang="en-US" altLang="zh-TW" sz="2400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5148263" y="5084763"/>
            <a:ext cx="1295400" cy="5048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ea typeface="標楷體" pitchFamily="65" charset="-120"/>
              </a:rPr>
              <a:t>修補期</a:t>
            </a:r>
            <a:endParaRPr lang="en-US" altLang="zh-TW" sz="2400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1979613" y="5084763"/>
            <a:ext cx="1584325" cy="5048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1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ea typeface="標楷體" pitchFamily="65" charset="-120"/>
              </a:rPr>
              <a:t>空窗期</a:t>
            </a:r>
            <a:r>
              <a:rPr lang="en-US" altLang="zh-TW" sz="2400" b="1">
                <a:solidFill>
                  <a:schemeClr val="bg1"/>
                </a:solidFill>
                <a:ea typeface="標楷體" pitchFamily="65" charset="-120"/>
              </a:rPr>
              <a:t> A</a:t>
            </a:r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3563938" y="5084763"/>
            <a:ext cx="1584325" cy="5048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ea typeface="標楷體" pitchFamily="65" charset="-120"/>
              </a:rPr>
              <a:t>空窗期</a:t>
            </a:r>
            <a:r>
              <a:rPr lang="en-US" altLang="zh-TW" sz="2400" b="1">
                <a:solidFill>
                  <a:schemeClr val="bg1"/>
                </a:solidFill>
                <a:ea typeface="標楷體" pitchFamily="65" charset="-120"/>
              </a:rPr>
              <a:t> B</a:t>
            </a:r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971550" y="5084763"/>
            <a:ext cx="1008063" cy="50482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47451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 flipV="1">
            <a:off x="1979613" y="4868863"/>
            <a:ext cx="0" cy="720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8" name="Line 14"/>
          <p:cNvSpPr>
            <a:spLocks noChangeShapeType="1"/>
          </p:cNvSpPr>
          <p:nvPr/>
        </p:nvSpPr>
        <p:spPr bwMode="auto">
          <a:xfrm flipV="1">
            <a:off x="3563938" y="4868863"/>
            <a:ext cx="0" cy="720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9" name="Line 15"/>
          <p:cNvSpPr>
            <a:spLocks noChangeShapeType="1"/>
          </p:cNvSpPr>
          <p:nvPr/>
        </p:nvSpPr>
        <p:spPr bwMode="auto">
          <a:xfrm flipV="1">
            <a:off x="5148263" y="4868863"/>
            <a:ext cx="0" cy="720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0" name="Line 16"/>
          <p:cNvSpPr>
            <a:spLocks noChangeShapeType="1"/>
          </p:cNvSpPr>
          <p:nvPr/>
        </p:nvSpPr>
        <p:spPr bwMode="auto">
          <a:xfrm flipV="1">
            <a:off x="6443663" y="4868863"/>
            <a:ext cx="0" cy="720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81" name="Text Box 17"/>
          <p:cNvSpPr txBox="1">
            <a:spLocks noChangeArrowheads="1"/>
          </p:cNvSpPr>
          <p:nvPr/>
        </p:nvSpPr>
        <p:spPr bwMode="auto">
          <a:xfrm>
            <a:off x="1403350" y="4300538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軟體弱點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  <a:p>
            <a:pPr algn="ctr"/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被發現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</p:txBody>
      </p:sp>
      <p:sp>
        <p:nvSpPr>
          <p:cNvPr id="32782" name="Text Box 18"/>
          <p:cNvSpPr txBox="1">
            <a:spLocks noChangeArrowheads="1"/>
          </p:cNvSpPr>
          <p:nvPr/>
        </p:nvSpPr>
        <p:spPr bwMode="auto">
          <a:xfrm>
            <a:off x="2987675" y="4300538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軟體弱點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  <a:p>
            <a:pPr algn="ctr"/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資訊公布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</p:txBody>
      </p:sp>
      <p:sp>
        <p:nvSpPr>
          <p:cNvPr id="32783" name="Text Box 19"/>
          <p:cNvSpPr txBox="1">
            <a:spLocks noChangeArrowheads="1"/>
          </p:cNvSpPr>
          <p:nvPr/>
        </p:nvSpPr>
        <p:spPr bwMode="auto">
          <a:xfrm>
            <a:off x="4625975" y="4300538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修補方式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  <a:p>
            <a:pPr algn="ctr"/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釋出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</p:txBody>
      </p:sp>
      <p:sp>
        <p:nvSpPr>
          <p:cNvPr id="32784" name="Text Box 20"/>
          <p:cNvSpPr txBox="1">
            <a:spLocks noChangeArrowheads="1"/>
          </p:cNvSpPr>
          <p:nvPr/>
        </p:nvSpPr>
        <p:spPr bwMode="auto">
          <a:xfrm>
            <a:off x="5753100" y="4300538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更新、修復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  <a:p>
            <a:pPr algn="ctr"/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軟體弱點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747713" y="5813425"/>
            <a:ext cx="2592387" cy="825500"/>
            <a:chOff x="426" y="3657"/>
            <a:chExt cx="1633" cy="520"/>
          </a:xfrm>
        </p:grpSpPr>
        <p:sp>
          <p:nvSpPr>
            <p:cNvPr id="202782" name="AutoShape 30"/>
            <p:cNvSpPr>
              <a:spLocks noChangeArrowheads="1"/>
            </p:cNvSpPr>
            <p:nvPr/>
          </p:nvSpPr>
          <p:spPr bwMode="auto">
            <a:xfrm rot="10800000">
              <a:off x="426" y="3673"/>
              <a:ext cx="1633" cy="499"/>
            </a:xfrm>
            <a:prstGeom prst="wedgeRoundRectCallout">
              <a:avLst>
                <a:gd name="adj1" fmla="val -30773"/>
                <a:gd name="adj2" fmla="val 83065"/>
                <a:gd name="adj3" fmla="val 16667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grpSp>
          <p:nvGrpSpPr>
            <p:cNvPr id="32795" name="Group 33"/>
            <p:cNvGrpSpPr>
              <a:grpSpLocks/>
            </p:cNvGrpSpPr>
            <p:nvPr/>
          </p:nvGrpSpPr>
          <p:grpSpPr bwMode="auto">
            <a:xfrm>
              <a:off x="476" y="3702"/>
              <a:ext cx="272" cy="327"/>
              <a:chOff x="567" y="3702"/>
              <a:chExt cx="272" cy="327"/>
            </a:xfrm>
          </p:grpSpPr>
          <p:sp>
            <p:nvSpPr>
              <p:cNvPr id="32797" name="Text Box 32"/>
              <p:cNvSpPr txBox="1">
                <a:spLocks noChangeArrowheads="1"/>
              </p:cNvSpPr>
              <p:nvPr/>
            </p:nvSpPr>
            <p:spPr bwMode="auto">
              <a:xfrm>
                <a:off x="567" y="3702"/>
                <a:ext cx="24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TW" sz="2800" b="1">
                    <a:solidFill>
                      <a:srgbClr val="FF0000"/>
                    </a:solidFill>
                  </a:rPr>
                  <a:t>?</a:t>
                </a:r>
              </a:p>
            </p:txBody>
          </p:sp>
          <p:sp>
            <p:nvSpPr>
              <p:cNvPr id="32798" name="AutoShape 31"/>
              <p:cNvSpPr>
                <a:spLocks noChangeArrowheads="1"/>
              </p:cNvSpPr>
              <p:nvPr/>
            </p:nvSpPr>
            <p:spPr bwMode="auto">
              <a:xfrm>
                <a:off x="567" y="3748"/>
                <a:ext cx="272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76 w 21600"/>
                  <a:gd name="T25" fmla="*/ 3176 h 21600"/>
                  <a:gd name="T26" fmla="*/ 18424 w 21600"/>
                  <a:gd name="T27" fmla="*/ 1842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303" y="10800"/>
                    </a:moveTo>
                    <a:cubicBezTo>
                      <a:pt x="2303" y="15493"/>
                      <a:pt x="6107" y="19297"/>
                      <a:pt x="10800" y="19297"/>
                    </a:cubicBezTo>
                    <a:cubicBezTo>
                      <a:pt x="15493" y="19297"/>
                      <a:pt x="19297" y="15493"/>
                      <a:pt x="19297" y="10800"/>
                    </a:cubicBezTo>
                    <a:cubicBezTo>
                      <a:pt x="19297" y="6107"/>
                      <a:pt x="15493" y="2303"/>
                      <a:pt x="10800" y="2303"/>
                    </a:cubicBezTo>
                    <a:cubicBezTo>
                      <a:pt x="6107" y="2303"/>
                      <a:pt x="2303" y="6107"/>
                      <a:pt x="2303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96" name="Text Box 35"/>
            <p:cNvSpPr txBox="1">
              <a:spLocks noChangeArrowheads="1"/>
            </p:cNvSpPr>
            <p:nvPr/>
          </p:nvSpPr>
          <p:spPr bwMode="auto">
            <a:xfrm>
              <a:off x="748" y="3657"/>
              <a:ext cx="131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zh-TW" altLang="en-US" sz="1600" b="1">
                  <a:solidFill>
                    <a:srgbClr val="003300"/>
                  </a:solidFill>
                  <a:ea typeface="標楷體" pitchFamily="65" charset="-120"/>
                </a:rPr>
                <a:t>無解決的方式，也不</a:t>
              </a:r>
              <a:endParaRPr lang="en-US" altLang="zh-TW" sz="1600" b="1">
                <a:solidFill>
                  <a:srgbClr val="003300"/>
                </a:solidFill>
                <a:ea typeface="標楷體" pitchFamily="65" charset="-120"/>
              </a:endParaRPr>
            </a:p>
            <a:p>
              <a:pPr algn="just"/>
              <a:r>
                <a:rPr lang="zh-TW" altLang="en-US" sz="1600" b="1">
                  <a:solidFill>
                    <a:srgbClr val="003300"/>
                  </a:solidFill>
                  <a:ea typeface="標楷體" pitchFamily="65" charset="-120"/>
                </a:rPr>
                <a:t>知威脅存在</a:t>
              </a:r>
              <a:r>
                <a:rPr lang="en-US" altLang="zh-TW" sz="1600" b="1">
                  <a:solidFill>
                    <a:srgbClr val="003300"/>
                  </a:solidFill>
                  <a:ea typeface="標楷體" pitchFamily="65" charset="-120"/>
                </a:rPr>
                <a:t>(</a:t>
              </a:r>
              <a:r>
                <a:rPr lang="zh-TW" altLang="en-US" sz="1600" b="1">
                  <a:solidFill>
                    <a:srgbClr val="003300"/>
                  </a:solidFill>
                  <a:ea typeface="標楷體" pitchFamily="65" charset="-120"/>
                </a:rPr>
                <a:t>不可預期</a:t>
              </a:r>
              <a:endParaRPr lang="en-US" altLang="zh-TW" sz="1600" b="1">
                <a:solidFill>
                  <a:srgbClr val="003300"/>
                </a:solidFill>
                <a:ea typeface="標楷體" pitchFamily="65" charset="-120"/>
              </a:endParaRPr>
            </a:p>
            <a:p>
              <a:pPr algn="just"/>
              <a:r>
                <a:rPr lang="zh-TW" altLang="en-US" sz="1600" b="1">
                  <a:solidFill>
                    <a:srgbClr val="003300"/>
                  </a:solidFill>
                  <a:ea typeface="標楷體" pitchFamily="65" charset="-120"/>
                </a:rPr>
                <a:t>的風險</a:t>
              </a:r>
              <a:r>
                <a:rPr lang="en-US" altLang="zh-TW" sz="1600" b="1">
                  <a:solidFill>
                    <a:srgbClr val="003300"/>
                  </a:solidFill>
                  <a:ea typeface="標楷體" pitchFamily="65" charset="-120"/>
                </a:rPr>
                <a:t>)</a:t>
              </a:r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3563938" y="3716338"/>
            <a:ext cx="2376487" cy="619125"/>
            <a:chOff x="2245" y="2360"/>
            <a:chExt cx="1497" cy="390"/>
          </a:xfrm>
        </p:grpSpPr>
        <p:sp>
          <p:nvSpPr>
            <p:cNvPr id="202797" name="AutoShape 45"/>
            <p:cNvSpPr>
              <a:spLocks noChangeArrowheads="1"/>
            </p:cNvSpPr>
            <p:nvPr/>
          </p:nvSpPr>
          <p:spPr bwMode="auto">
            <a:xfrm rot="10800000">
              <a:off x="2245" y="2363"/>
              <a:ext cx="1497" cy="387"/>
            </a:xfrm>
            <a:prstGeom prst="wedgeRoundRectCallout">
              <a:avLst>
                <a:gd name="adj1" fmla="val 19204"/>
                <a:gd name="adj2" fmla="val -112532"/>
                <a:gd name="adj3" fmla="val 16667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32792" name="Text Box 49"/>
            <p:cNvSpPr txBox="1">
              <a:spLocks noChangeArrowheads="1"/>
            </p:cNvSpPr>
            <p:nvPr/>
          </p:nvSpPr>
          <p:spPr bwMode="auto">
            <a:xfrm>
              <a:off x="2567" y="2360"/>
              <a:ext cx="114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zh-TW" altLang="en-US" sz="1600" b="1">
                  <a:solidFill>
                    <a:srgbClr val="003300"/>
                  </a:solidFill>
                  <a:ea typeface="標楷體" pitchFamily="65" charset="-120"/>
                </a:rPr>
                <a:t>全球駭客隨時可能</a:t>
              </a:r>
              <a:endParaRPr lang="en-US" altLang="zh-TW" sz="1600" b="1">
                <a:solidFill>
                  <a:srgbClr val="003300"/>
                </a:solidFill>
                <a:ea typeface="標楷體" pitchFamily="65" charset="-120"/>
              </a:endParaRPr>
            </a:p>
            <a:p>
              <a:pPr algn="just"/>
              <a:r>
                <a:rPr lang="zh-TW" altLang="en-US" sz="1600" b="1">
                  <a:solidFill>
                    <a:srgbClr val="003300"/>
                  </a:solidFill>
                  <a:ea typeface="標楷體" pitchFamily="65" charset="-120"/>
                </a:rPr>
                <a:t>發展出攻擊式</a:t>
              </a:r>
              <a:endParaRPr lang="en-US" altLang="zh-TW" sz="1600" b="1">
                <a:solidFill>
                  <a:srgbClr val="003300"/>
                </a:solidFill>
                <a:ea typeface="標楷體" pitchFamily="65" charset="-120"/>
              </a:endParaRPr>
            </a:p>
          </p:txBody>
        </p:sp>
        <p:pic>
          <p:nvPicPr>
            <p:cNvPr id="32793" name="Picture 50" descr="MCj0312108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90" y="2363"/>
              <a:ext cx="286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3779838" y="5813425"/>
            <a:ext cx="2592387" cy="825500"/>
            <a:chOff x="2381" y="3681"/>
            <a:chExt cx="1633" cy="520"/>
          </a:xfrm>
        </p:grpSpPr>
        <p:sp>
          <p:nvSpPr>
            <p:cNvPr id="202791" name="AutoShape 39"/>
            <p:cNvSpPr>
              <a:spLocks noChangeArrowheads="1"/>
            </p:cNvSpPr>
            <p:nvPr/>
          </p:nvSpPr>
          <p:spPr bwMode="auto">
            <a:xfrm rot="10800000">
              <a:off x="2381" y="3697"/>
              <a:ext cx="1633" cy="499"/>
            </a:xfrm>
            <a:prstGeom prst="wedgeRoundRectCallout">
              <a:avLst>
                <a:gd name="adj1" fmla="val 29852"/>
                <a:gd name="adj2" fmla="val 82662"/>
                <a:gd name="adj3" fmla="val 16667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32789" name="Text Box 43"/>
            <p:cNvSpPr txBox="1">
              <a:spLocks noChangeArrowheads="1"/>
            </p:cNvSpPr>
            <p:nvPr/>
          </p:nvSpPr>
          <p:spPr bwMode="auto">
            <a:xfrm>
              <a:off x="2703" y="3681"/>
              <a:ext cx="131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zh-TW" altLang="en-US" sz="1600" b="1">
                  <a:solidFill>
                    <a:srgbClr val="003300"/>
                  </a:solidFill>
                  <a:ea typeface="標楷體" pitchFamily="65" charset="-120"/>
                </a:rPr>
                <a:t>無徹底解決的方式，</a:t>
              </a:r>
              <a:endParaRPr lang="en-US" altLang="zh-TW" sz="1600" b="1">
                <a:solidFill>
                  <a:srgbClr val="003300"/>
                </a:solidFill>
                <a:ea typeface="標楷體" pitchFamily="65" charset="-120"/>
              </a:endParaRPr>
            </a:p>
            <a:p>
              <a:pPr algn="just"/>
              <a:r>
                <a:rPr lang="zh-TW" altLang="en-US" sz="1600" b="1">
                  <a:solidFill>
                    <a:srgbClr val="003300"/>
                  </a:solidFill>
                  <a:ea typeface="標楷體" pitchFamily="65" charset="-120"/>
                </a:rPr>
                <a:t>但可預做準備</a:t>
              </a:r>
              <a:r>
                <a:rPr lang="en-US" altLang="zh-TW" sz="1600" b="1">
                  <a:solidFill>
                    <a:srgbClr val="003300"/>
                  </a:solidFill>
                  <a:ea typeface="標楷體" pitchFamily="65" charset="-120"/>
                </a:rPr>
                <a:t>(</a:t>
              </a:r>
              <a:r>
                <a:rPr lang="zh-TW" altLang="en-US" sz="1600" b="1">
                  <a:solidFill>
                    <a:srgbClr val="003300"/>
                  </a:solidFill>
                  <a:ea typeface="標楷體" pitchFamily="65" charset="-120"/>
                </a:rPr>
                <a:t>可預期</a:t>
              </a:r>
              <a:endParaRPr lang="en-US" altLang="zh-TW" sz="1600" b="1">
                <a:solidFill>
                  <a:srgbClr val="003300"/>
                </a:solidFill>
                <a:ea typeface="標楷體" pitchFamily="65" charset="-120"/>
              </a:endParaRPr>
            </a:p>
            <a:p>
              <a:pPr algn="just"/>
              <a:r>
                <a:rPr lang="zh-TW" altLang="en-US" sz="1600" b="1">
                  <a:solidFill>
                    <a:srgbClr val="003300"/>
                  </a:solidFill>
                  <a:ea typeface="標楷體" pitchFamily="65" charset="-120"/>
                </a:rPr>
                <a:t>的風險</a:t>
              </a:r>
              <a:r>
                <a:rPr lang="en-US" altLang="zh-TW" sz="1600" b="1">
                  <a:solidFill>
                    <a:srgbClr val="003300"/>
                  </a:solidFill>
                  <a:ea typeface="標楷體" pitchFamily="65" charset="-120"/>
                </a:rPr>
                <a:t>)</a:t>
              </a:r>
            </a:p>
          </p:txBody>
        </p:sp>
        <p:pic>
          <p:nvPicPr>
            <p:cNvPr id="32790" name="Picture 53" descr="MCj0434850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7" y="3744"/>
              <a:ext cx="40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軟體弱點與零時差攻擊</a:t>
            </a:r>
            <a:endParaRPr lang="en-US" altLang="zh-TW" smtClean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只要是軟體即有可能存在弱點，若未能及時修補弱點，即可能讓駭客入侵成功</a:t>
            </a:r>
            <a:endParaRPr lang="en-US" altLang="zh-TW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軟體弱點在沒有任何修補方式之前，出現相對應的攻擊行為時，此類攻擊稱為「</a:t>
            </a:r>
            <a:r>
              <a:rPr lang="zh-TW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零時差攻擊</a:t>
            </a:r>
            <a:r>
              <a:rPr lang="en-US" altLang="zh-TW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(Zero-day Attack)</a:t>
            </a:r>
            <a: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」</a:t>
            </a:r>
            <a:endParaRPr lang="en-US" altLang="zh-TW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04" name="AutoShape 4"/>
          <p:cNvSpPr>
            <a:spLocks noChangeArrowheads="1"/>
          </p:cNvSpPr>
          <p:nvPr/>
        </p:nvSpPr>
        <p:spPr bwMode="auto">
          <a:xfrm>
            <a:off x="6443663" y="4933950"/>
            <a:ext cx="2160587" cy="792163"/>
          </a:xfrm>
          <a:prstGeom prst="rightArrow">
            <a:avLst>
              <a:gd name="adj1" fmla="val 57556"/>
              <a:gd name="adj2" fmla="val 64929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47451"/>
                  <a:invGamma/>
                </a:schemeClr>
              </a:gs>
            </a:gsLst>
            <a:lin ang="0" scaled="1"/>
          </a:gra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ea typeface="標楷體" pitchFamily="65" charset="-120"/>
              </a:rPr>
              <a:t>安全時期</a:t>
            </a:r>
            <a:endParaRPr lang="en-US" altLang="zh-TW" sz="2400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148263" y="5076825"/>
            <a:ext cx="1295400" cy="5048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ea typeface="標楷體" pitchFamily="65" charset="-120"/>
              </a:rPr>
              <a:t>修補期</a:t>
            </a:r>
            <a:endParaRPr lang="en-US" altLang="zh-TW" sz="2400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979613" y="5076825"/>
            <a:ext cx="1584325" cy="5048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1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ea typeface="標楷體" pitchFamily="65" charset="-120"/>
              </a:rPr>
              <a:t>空窗期</a:t>
            </a:r>
            <a:r>
              <a:rPr lang="en-US" altLang="zh-TW" sz="2400" b="1">
                <a:solidFill>
                  <a:schemeClr val="bg1"/>
                </a:solidFill>
                <a:ea typeface="標楷體" pitchFamily="65" charset="-120"/>
              </a:rPr>
              <a:t> A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563938" y="5076825"/>
            <a:ext cx="1584325" cy="5048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ea typeface="標楷體" pitchFamily="65" charset="-120"/>
              </a:rPr>
              <a:t>空窗期</a:t>
            </a:r>
            <a:r>
              <a:rPr lang="en-US" altLang="zh-TW" sz="2400" b="1">
                <a:solidFill>
                  <a:schemeClr val="bg1"/>
                </a:solidFill>
                <a:ea typeface="標楷體" pitchFamily="65" charset="-120"/>
              </a:rPr>
              <a:t> B</a:t>
            </a: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971550" y="5076825"/>
            <a:ext cx="1008063" cy="50482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47451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1979613" y="4860925"/>
            <a:ext cx="0" cy="720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V="1">
            <a:off x="3563938" y="4860925"/>
            <a:ext cx="0" cy="720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5148263" y="4860925"/>
            <a:ext cx="0" cy="720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V="1">
            <a:off x="6443663" y="4860925"/>
            <a:ext cx="0" cy="720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403350" y="4292600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軟體弱點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  <a:p>
            <a:pPr algn="ctr"/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被發現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2987675" y="4292600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軟體弱點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  <a:p>
            <a:pPr algn="ctr"/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資訊公布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625975" y="4292600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修補方式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  <a:p>
            <a:pPr algn="ctr"/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釋出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753100" y="429260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更新、修復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  <a:p>
            <a:pPr algn="ctr"/>
            <a:r>
              <a:rPr lang="zh-TW" altLang="en-US" b="1">
                <a:solidFill>
                  <a:srgbClr val="003300"/>
                </a:solidFill>
                <a:ea typeface="標楷體" pitchFamily="65" charset="-120"/>
              </a:rPr>
              <a:t>軟體弱點</a:t>
            </a:r>
            <a:endParaRPr lang="en-US" altLang="zh-TW" b="1">
              <a:solidFill>
                <a:srgbClr val="003300"/>
              </a:solidFill>
              <a:ea typeface="標楷體" pitchFamily="65" charset="-120"/>
            </a:endParaRPr>
          </a:p>
        </p:txBody>
      </p:sp>
      <p:pic>
        <p:nvPicPr>
          <p:cNvPr id="204817" name="Picture 17" descr="MCj031210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933950"/>
            <a:ext cx="6477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003800" y="4860925"/>
            <a:ext cx="1511300" cy="936625"/>
            <a:chOff x="4468" y="1389"/>
            <a:chExt cx="1043" cy="544"/>
          </a:xfrm>
        </p:grpSpPr>
        <p:sp>
          <p:nvSpPr>
            <p:cNvPr id="204819" name="Cloud"/>
            <p:cNvSpPr>
              <a:spLocks noChangeAspect="1" noEditPoints="1" noChangeArrowheads="1"/>
            </p:cNvSpPr>
            <p:nvPr/>
          </p:nvSpPr>
          <p:spPr bwMode="auto">
            <a:xfrm>
              <a:off x="4649" y="1428"/>
              <a:ext cx="680" cy="49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AutoShape 20"/>
            <p:cNvSpPr>
              <a:spLocks noChangeArrowheads="1"/>
            </p:cNvSpPr>
            <p:nvPr/>
          </p:nvSpPr>
          <p:spPr bwMode="auto">
            <a:xfrm>
              <a:off x="4468" y="1389"/>
              <a:ext cx="1043" cy="544"/>
            </a:xfrm>
            <a:prstGeom prst="irregularSeal1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4821" name="Picture 21" descr="MCj031210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3163" y="5949950"/>
            <a:ext cx="6492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19075E-6 C -0.00052 -0.00209 -0.00122 -0.0044 -0.00174 -0.00648 C -0.00226 -0.00879 -0.0033 -0.01317 -0.0033 -0.01317 L -0.05417 -0.12232 L -0.10833 -0.04579 " pathEditMode="relative" ptsTypes="ffAAA">
                                      <p:cBhvr>
                                        <p:cTn id="6" dur="1000" fill="hold"/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電子郵件社交工程應用案例</a:t>
            </a:r>
            <a:endParaRPr lang="en-US" altLang="zh-TW" smtClean="0"/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zh-TW" sz="2600" smtClean="0"/>
          </a:p>
          <a:p>
            <a:pPr marL="0" indent="0" eaLnBrk="1" hangingPunct="1">
              <a:lnSpc>
                <a:spcPct val="90000"/>
              </a:lnSpc>
            </a:pPr>
            <a:r>
              <a:rPr lang="zh-TW" altLang="en-US" sz="2600" smtClean="0"/>
              <a:t>網路釣魚</a:t>
            </a:r>
            <a:r>
              <a:rPr lang="en-US" altLang="zh-TW" sz="2600" smtClean="0"/>
              <a:t> (Phishing)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zh-TW" altLang="en-US" sz="2600" smtClean="0">
                <a:solidFill>
                  <a:srgbClr val="969696"/>
                </a:solidFill>
              </a:rPr>
              <a:t>垃圾郵件</a:t>
            </a:r>
            <a:r>
              <a:rPr lang="en-US" altLang="zh-TW" sz="2600" smtClean="0">
                <a:solidFill>
                  <a:srgbClr val="969696"/>
                </a:solidFill>
              </a:rPr>
              <a:t> (SPAM Mail)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zh-TW" sz="2600" smtClean="0">
              <a:solidFill>
                <a:srgbClr val="B2B2B2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TW" altLang="en-US" sz="2600" smtClean="0"/>
              <a:t>駭客架設與官方公司幾乎一模一樣的網站，再透過電子郵件騙取使用者連線進入假冒網站，進而取得帳號與密碼。</a:t>
            </a:r>
            <a:endParaRPr lang="en-US" altLang="zh-TW" sz="26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kumimoji="0" lang="en-US" altLang="zh-TW" sz="2000" smtClean="0">
              <a:solidFill>
                <a:srgbClr val="000065"/>
              </a:solidFill>
              <a:latin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kumimoji="0" lang="zh-TW" altLang="en-US" sz="2000" smtClean="0">
                <a:solidFill>
                  <a:srgbClr val="000065"/>
                </a:solidFill>
                <a:latin typeface="BiauKai" charset="-120"/>
                <a:ea typeface="BiauKai" charset="-120"/>
              </a:rPr>
              <a:t>網路釣魚</a:t>
            </a:r>
            <a:r>
              <a:rPr kumimoji="0" lang="zh-TW" altLang="en-US" sz="2000" smtClean="0">
                <a:solidFill>
                  <a:srgbClr val="000065"/>
                </a:solidFill>
              </a:rPr>
              <a:t>（</a:t>
            </a:r>
            <a:r>
              <a:rPr kumimoji="0" lang="en-US" altLang="zh-TW" sz="2000" smtClean="0">
                <a:solidFill>
                  <a:srgbClr val="000065"/>
                </a:solidFill>
              </a:rPr>
              <a:t>Phishing</a:t>
            </a:r>
            <a:r>
              <a:rPr kumimoji="0" lang="zh-TW" altLang="en-US" sz="2000" smtClean="0">
                <a:solidFill>
                  <a:srgbClr val="000065"/>
                </a:solidFill>
              </a:rPr>
              <a:t>）是個特殊的英文專有名詞，結合</a:t>
            </a:r>
            <a:r>
              <a:rPr kumimoji="0" lang="en-US" altLang="zh-TW" sz="2000" smtClean="0">
                <a:solidFill>
                  <a:srgbClr val="000065"/>
                </a:solidFill>
              </a:rPr>
              <a:t> “Phone” </a:t>
            </a:r>
            <a:r>
              <a:rPr kumimoji="0" lang="zh-TW" altLang="en-US" sz="2000" smtClean="0">
                <a:solidFill>
                  <a:srgbClr val="000065"/>
                </a:solidFill>
              </a:rPr>
              <a:t>和</a:t>
            </a:r>
            <a:r>
              <a:rPr kumimoji="0" lang="en-US" altLang="zh-TW" sz="2000" smtClean="0">
                <a:solidFill>
                  <a:srgbClr val="000065"/>
                </a:solidFill>
              </a:rPr>
              <a:t> “Fishing” </a:t>
            </a:r>
            <a:r>
              <a:rPr kumimoji="0" lang="zh-TW" altLang="en-US" sz="2000" smtClean="0">
                <a:solidFill>
                  <a:srgbClr val="000065"/>
                </a:solidFill>
              </a:rPr>
              <a:t>兩個字。</a:t>
            </a:r>
            <a:endParaRPr kumimoji="0" lang="en-US" altLang="zh-TW" sz="2000" smtClean="0">
              <a:solidFill>
                <a:srgbClr val="000065"/>
              </a:solidFill>
            </a:endParaRPr>
          </a:p>
        </p:txBody>
      </p:sp>
      <p:pic>
        <p:nvPicPr>
          <p:cNvPr id="34820" name="Picture 8" descr="j0285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341438"/>
            <a:ext cx="374332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9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005263"/>
            <a:ext cx="25193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5867400" y="1700213"/>
            <a:ext cx="1081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16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假冒網站</a:t>
            </a:r>
            <a:endParaRPr lang="en-US" altLang="zh-TW" sz="16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pic>
        <p:nvPicPr>
          <p:cNvPr id="34823" name="Picture 12" descr="MCj036051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111375"/>
            <a:ext cx="719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34" name="AutoShape 10"/>
          <p:cNvSpPr>
            <a:spLocks noChangeArrowheads="1"/>
          </p:cNvSpPr>
          <p:nvPr/>
        </p:nvSpPr>
        <p:spPr bwMode="auto">
          <a:xfrm>
            <a:off x="5867400" y="3500438"/>
            <a:ext cx="720725" cy="936625"/>
          </a:xfrm>
          <a:prstGeom prst="upArrow">
            <a:avLst>
              <a:gd name="adj1" fmla="val 50000"/>
              <a:gd name="adj2" fmla="val 32489"/>
            </a:avLst>
          </a:prstGeom>
          <a:gradFill rotWithShape="1">
            <a:gsLst>
              <a:gs pos="0">
                <a:srgbClr val="FFC56D"/>
              </a:gs>
              <a:gs pos="50000">
                <a:srgbClr val="FF9900"/>
              </a:gs>
              <a:gs pos="100000">
                <a:srgbClr val="FFC56D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4.56647E-6 L 3.61111E-6 -0.1731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你看得出兩個網站的差異嗎？</a:t>
            </a:r>
            <a:endParaRPr lang="en-US" altLang="zh-TW" smtClean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83677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你看得出兩個網站的差異嗎？</a:t>
            </a:r>
            <a:endParaRPr lang="en-US" altLang="zh-TW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83534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網路釣魚信件內容</a:t>
            </a:r>
            <a:endParaRPr lang="en-US" altLang="zh-TW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TW" sz="15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1500" smtClean="0"/>
              <a:t>Dear Registered Users / Subscribers,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TW" sz="15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1500" smtClean="0"/>
              <a:t>This message is from https://webmail.tmu.edu.tw/horde/imp/login.php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1500" smtClean="0"/>
              <a:t>messaging center to all registered account owners. On Saturday, 14th March, 2009.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1500" smtClean="0"/>
              <a:t>We are informing you that from 12:00am until 12:00 PM, all Mailhub </a:t>
            </a:r>
            <a:br>
              <a:rPr lang="en-US" altLang="zh-TW" sz="1500" smtClean="0"/>
            </a:br>
            <a:r>
              <a:rPr lang="en-US" altLang="zh-TW" sz="1500" smtClean="0"/>
              <a:t>systems will undergo regularly scheduled maintenance. Access to </a:t>
            </a:r>
            <a:br>
              <a:rPr lang="en-US" altLang="zh-TW" sz="1500" smtClean="0"/>
            </a:br>
            <a:r>
              <a:rPr lang="en-US" altLang="zh-TW" sz="1500" smtClean="0"/>
              <a:t>your e-mail via the mail client will be unavailable for some time </a:t>
            </a:r>
            <a:br>
              <a:rPr lang="en-US" altLang="zh-TW" sz="1500" smtClean="0"/>
            </a:br>
            <a:r>
              <a:rPr lang="en-US" altLang="zh-TW" sz="1500" smtClean="0"/>
              <a:t>during this maintenance window.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1500" smtClean="0"/>
              <a:t>We are currently upgrading our data base with regards to e-mail </a:t>
            </a:r>
            <a:br>
              <a:rPr lang="en-US" altLang="zh-TW" sz="1500" smtClean="0"/>
            </a:br>
            <a:r>
              <a:rPr lang="en-US" altLang="zh-TW" sz="1500" smtClean="0"/>
              <a:t>account center see homepage for details. And we are deleting some </a:t>
            </a:r>
            <a:br>
              <a:rPr lang="en-US" altLang="zh-TW" sz="1500" smtClean="0"/>
            </a:br>
            <a:r>
              <a:rPr lang="en-US" altLang="zh-TW" sz="1500" smtClean="0"/>
              <a:t>webmail account to create more space for new accounts.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1500" smtClean="0"/>
              <a:t>To complete your cox.net Webmail account, you must reply </a:t>
            </a:r>
            <a:br>
              <a:rPr lang="en-US" altLang="zh-TW" sz="1500" smtClean="0"/>
            </a:br>
            <a:r>
              <a:rPr lang="en-US" altLang="zh-TW" sz="1500" smtClean="0"/>
              <a:t>the account update department by completing the space provided </a:t>
            </a:r>
            <a:br>
              <a:rPr lang="en-US" altLang="zh-TW" sz="1500" smtClean="0"/>
            </a:br>
            <a:r>
              <a:rPr lang="en-US" altLang="zh-TW" sz="1500" smtClean="0"/>
              <a:t>below with your user name and password in the format stated: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1500" b="1" smtClean="0">
                <a:solidFill>
                  <a:srgbClr val="FF0000"/>
                </a:solidFill>
              </a:rPr>
              <a:t>User name ( ********* ) password ( ********** 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1500" smtClean="0"/>
              <a:t>Failure to do this will immediately render your account deactivated </a:t>
            </a:r>
            <a:br>
              <a:rPr lang="en-US" altLang="zh-TW" sz="1500" smtClean="0"/>
            </a:br>
            <a:r>
              <a:rPr lang="en-US" altLang="zh-TW" sz="1500" smtClean="0"/>
              <a:t>from our database. You can also confirm your email account by </a:t>
            </a:r>
            <a:br>
              <a:rPr lang="en-US" altLang="zh-TW" sz="1500" smtClean="0"/>
            </a:br>
            <a:r>
              <a:rPr lang="en-US" altLang="zh-TW" sz="1500" smtClean="0"/>
              <a:t>logging into your account at https://webmail.tmu.edu.tw/horde/imp/login.php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1500" smtClean="0"/>
              <a:t>Do click on reply,so that your reconfigured webmail POP3 Server, </a:t>
            </a:r>
            <a:br>
              <a:rPr lang="en-US" altLang="zh-TW" sz="1500" smtClean="0"/>
            </a:br>
            <a:r>
              <a:rPr lang="en-US" altLang="zh-TW" sz="1500" smtClean="0"/>
              <a:t>SMTP Server, NNTP Server will be received directly with your email.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TW" sz="15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1500" smtClean="0"/>
              <a:t>Thank you for using </a:t>
            </a:r>
            <a:r>
              <a:rPr lang="en-US" altLang="zh-TW" sz="1500" u="sng" smtClean="0"/>
              <a:t>webmail.tmu.edu.tw</a:t>
            </a:r>
            <a:endParaRPr lang="en-US" altLang="zh-TW" sz="15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TW" sz="15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TW" sz="1500" smtClean="0"/>
              <a:t>THE </a:t>
            </a:r>
            <a:r>
              <a:rPr lang="en-US" altLang="zh-TW" sz="1500" u="sng" smtClean="0"/>
              <a:t>webmail.tmu.edu.tw</a:t>
            </a:r>
            <a:r>
              <a:rPr lang="en-US" altLang="zh-TW" sz="1500" smtClean="0"/>
              <a:t> TEAM"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帳號被盜用寄垃圾信的紀錄</a:t>
            </a:r>
            <a:endParaRPr lang="en-US" altLang="zh-TW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a-DK" altLang="zh-TW" sz="1100" b="1" smtClean="0"/>
              <a:t>Feb 02 17:48:38 HORDE [info] [imp] </a:t>
            </a:r>
            <a:r>
              <a:rPr lang="da-DK" altLang="zh-TW" sz="1100" b="1" smtClean="0">
                <a:solidFill>
                  <a:srgbClr val="FF0000"/>
                </a:solidFill>
              </a:rPr>
              <a:t>124.126.252.87</a:t>
            </a:r>
            <a:r>
              <a:rPr lang="da-DK" altLang="zh-TW" sz="1100" b="1" smtClean="0"/>
              <a:t> Message sent to</a:t>
            </a:r>
            <a:r>
              <a:rPr lang="da-DK" altLang="zh-TW" sz="1100" smtClean="0"/>
              <a:t> kalanidavis@yahoo.com, kalanidhi48@yahoo.com, kalanike@yahoo.com, kalanni123@yahoo.com, kalanzar@yahoo.com, kalarocky@yahoo.com, kalarosing@yahoo.com, kalasf@yahoo.com, kalasharp@yahoo.com, kalaskark@yahoo.com, kalasm2003@yahoo.com, kalasmom@yahoo.com, kalasw@yahoo.com, kalatex@yahoo.com, kalatogparin@yahoo.com, kalatsky11@yahoo.com, kalaughery18@yahoo.com, kalavathib2000@yahoo.com, kalavi80@yahoo.com, kalawia88@yahoo.com, kalawson06@yahoo.com, kalayasha@yahoo.com, alayuvaraju@yahoo.com,kalazus_82@yahoo.com, kalba00@yahoo.com, kalbacken@yahoo.com, kalbaz_2000@yahoo.com, kalbfleish2114@yahoo.com, kalbul@yahoo.com, kalco_sys@yahoo.com, kalcrfwolf@yahoo.com, kaldasl@yahoo.com, kalder14@yahoo.com, kaldi_med@yahoo.com, kale20042001@yahoo.com, kale2006@yahoo.com, kaleabt@yahoo.com, kaleahill@yahoo.com, kaleamon@yahoo.com, kaleandrew_86@yahoo.com,  kaleastar@yahoo.com, kaleb900@yahoo.com, kaleb_barnum1972@yahoo.com, kaleb_cash@yahoo.com, kaledac@yahoo.com, kaledaed@yahoo.com, kalee1943m@yahoo.com, kalee81@yahoo.com, kaleefwali@yahoo.com, kaleeg26@yahoo.com, kaleegirl45@yahoo.com, kaleelay@yahoo.com, kaleem50@yahoo.com, kaleem66@yahoo.com, kaleem_777@yahoo.com, kaleem_kht2001@yahoo.com, kaleem_male@yahoo.com, kaleem_rizwan@yahoo.com, kaleemsatti@yahoo.com, kaleemullah_khan@yahoo.com, kalegana11@yahoo.com, kalehua76@yahoo.com, kalei1337@yahoo.com, kalei22202@yahoo.com, kalei_127@yahoo.com, kalei_47@yahoo.com, kalei_9@yahoo.com, kalei_akauz1@yahoo.com, kalei_day@yahoo.com, kalei_girl08@yahoo.com, kaleidascope777@yahoo.com, kaleighgriffin@yahoo.com, kaleighsmomlori@yahoo.com, kaleigirl777@yahoo.com, 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a-DK" altLang="zh-TW" sz="1100" smtClean="0"/>
              <a:t>kaleihokuokalani@yahoo.com, kaleina444@yahoo.com, kaleinani1015@yahoo.com, kalejand@yahoo.com,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a-DK" altLang="zh-TW" sz="1100" smtClean="0"/>
              <a:t>kalekn@yahoo.com, kalel102002@yahoo.com, kalel2681@yahoo.com,kalelbillyholiday@yahoo.com, kalemanis2003@yahoo.com, kalemunll@yahoo.com, kalen_w@yahoo.com, kalenaj69@yahoo.com, kalenaj@yahoo.com, kalenawarner@yahoo.com, kaleng882000@yahoo.com, kalengamaliro@yahoo.com, kalenterprise2002@yahoo.com, kaleoagape@yahoo.com, kaleohanokealoha@yahoo.com, kaleonkells@yahoo.com, kales98@yahoo.com, kaleshs@yahoo.com, kalessia@yahoo.com, kalessinblue@yahoo.com, kalewis064@yahoo.com, kalewis513@yahoo.com, kalewis_77@yahoo.com, kalexa2003@yahoo.com, kalexa3864@yahoo.com, kalexander1008@yahoo.com, kaley.rosenberg@yahoo.com, kaleycuoco_fan83@yahoo.com, kaleyhamilton@yahoo.com, kaleylovesyou@yahoo.com, kaleys65roses@yahoo.com, kaleythestar@yahoo.com, kalfarmer1@yahoo.com, kalfredo65@yahoo.com, kalgal_mr@yahoo.com, kalgruss@yahoo.com, kalgurl4_etern8y@yahoo.com, kalh4387@yahoo.com, kali.2345@yahoo.com, kali13632@yahoo.com, kali24shadow@yahoo.com,kali4099@yahoo.com, kali4692003@yahoo.com, kali4nkid@yahoo.com, kali75b@yahoo.com, kali_10014@yahoo.com, kali_elenkov@yahoo.com, kali_khunou@yahoo.com, kali_laska@yahoo.com, kali_m_nichols@yahoo.com, kali_malk@yahoo.com, kali_mckenzy@yahoo.com, kali_olive@yahoo.com, kali_r1@yahoo.com, kalia272000@yahoo.com, kalia313@yahoo.com, kalia_vipin@yahoo.com, kalialonza1@yahoo.com, kalianne1@yahoo.com, kalibabylon2@yahoo.com, kalibambam@yahoo.com, kalibar72286@yahoo.com, kalibchbum80@yahoo.com, kalibill@yahoo.com, kalibugan11@yahoo.com, kalicarr42@yahoo.com, kalichism@yahoo.com, kalicialewis@yahoo.com, kalicoangel1@yahoo.com, kalicokat_13@yahoo.com, kalicokim@yahoo.com, kalicokitt@yahoo.com </a:t>
            </a:r>
            <a:r>
              <a:rPr lang="da-DK" altLang="zh-TW" sz="1100" b="1" smtClean="0"/>
              <a:t>from </a:t>
            </a:r>
            <a:r>
              <a:rPr lang="da-DK" altLang="zh-TW" sz="1100" b="1" smtClean="0">
                <a:solidFill>
                  <a:srgbClr val="FF0000"/>
                </a:solidFill>
              </a:rPr>
              <a:t>XXXXX</a:t>
            </a:r>
            <a:r>
              <a:rPr lang="da-DK" altLang="zh-TW" sz="1100" b="1" smtClean="0"/>
              <a:t> [on line 1068 of "/var/www/horde/imp/compose.php"]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TW" sz="1100" b="1" smtClean="0"/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2879725" y="1196975"/>
            <a:ext cx="1079500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2843213" y="2276475"/>
            <a:ext cx="347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871663" y="1412875"/>
            <a:ext cx="5724525" cy="4194175"/>
            <a:chOff x="1202" y="890"/>
            <a:chExt cx="3606" cy="2642"/>
          </a:xfrm>
        </p:grpSpPr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1202" y="1207"/>
              <a:ext cx="3606" cy="232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/>
                <a:t>inetnum: </a:t>
              </a:r>
              <a:r>
                <a:rPr lang="en-US" altLang="zh-TW">
                  <a:hlinkClick r:id="rId2"/>
                </a:rPr>
                <a:t>124.126.0.0</a:t>
              </a:r>
              <a:r>
                <a:rPr lang="en-US" altLang="zh-TW"/>
                <a:t> - </a:t>
              </a:r>
              <a:r>
                <a:rPr lang="en-US" altLang="zh-TW">
                  <a:hlinkClick r:id="rId3"/>
                </a:rPr>
                <a:t>124.127.255.255</a:t>
              </a:r>
              <a:endParaRPr lang="en-US" altLang="zh-TW"/>
            </a:p>
            <a:p>
              <a:r>
                <a:rPr lang="en-US" altLang="zh-TW"/>
                <a:t>netname: RITELE </a:t>
              </a:r>
            </a:p>
            <a:p>
              <a:r>
                <a:rPr lang="en-US" altLang="zh-TW"/>
                <a:t>descr: Research Institution of Telecom </a:t>
              </a:r>
            </a:p>
            <a:p>
              <a:r>
                <a:rPr lang="en-US" altLang="zh-TW"/>
                <a:t>descr: No.1 Gaojiayuan,Xicheng District,Beijing,China </a:t>
              </a:r>
            </a:p>
            <a:p>
              <a:r>
                <a:rPr lang="en-US" altLang="zh-TW"/>
                <a:t>country: CN </a:t>
              </a:r>
            </a:p>
            <a:p>
              <a:r>
                <a:rPr lang="en-US" altLang="zh-TW"/>
                <a:t>admin-c: YZ1264-AP </a:t>
              </a:r>
            </a:p>
            <a:p>
              <a:r>
                <a:rPr lang="en-US" altLang="zh-TW"/>
                <a:t>tech-c: YZ1264-AP </a:t>
              </a:r>
            </a:p>
            <a:p>
              <a:r>
                <a:rPr lang="en-US" altLang="zh-TW"/>
                <a:t>mnt-by: MAINT-CNNIC-AP </a:t>
              </a:r>
            </a:p>
            <a:p>
              <a:r>
                <a:rPr lang="en-US" altLang="zh-TW"/>
                <a:t>mnt-lower: MAINT-CNNIC-AP </a:t>
              </a:r>
            </a:p>
            <a:p>
              <a:r>
                <a:rPr lang="en-US" altLang="zh-TW"/>
                <a:t>mnt-routes: MAINT-CNNIC-AP </a:t>
              </a:r>
            </a:p>
            <a:p>
              <a:r>
                <a:rPr lang="en-US" altLang="zh-TW"/>
                <a:t>status: ALLOCATED PORTABLE </a:t>
              </a:r>
            </a:p>
            <a:p>
              <a:r>
                <a:rPr lang="en-US" altLang="zh-TW"/>
                <a:t>changed: </a:t>
              </a:r>
              <a:r>
                <a:rPr lang="en-US" altLang="zh-TW">
                  <a:hlinkClick r:id="rId4"/>
                </a:rPr>
                <a:t>hm-changed@apnic.net</a:t>
              </a:r>
              <a:r>
                <a:rPr lang="en-US" altLang="zh-TW"/>
                <a:t> 20070228 </a:t>
              </a:r>
            </a:p>
            <a:p>
              <a:r>
                <a:rPr lang="en-US" altLang="zh-TW"/>
                <a:t>source: APNIC </a:t>
              </a:r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 flipH="1">
              <a:off x="1202" y="890"/>
              <a:ext cx="635" cy="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>
              <a:off x="2517" y="890"/>
              <a:ext cx="2268" cy="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 descr="MCj021533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38573">
            <a:off x="4714875" y="3541713"/>
            <a:ext cx="200025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39" name="Group 18"/>
          <p:cNvGrpSpPr>
            <a:grpSpLocks/>
          </p:cNvGrpSpPr>
          <p:nvPr/>
        </p:nvGrpSpPr>
        <p:grpSpPr bwMode="auto">
          <a:xfrm rot="2163864">
            <a:off x="4572000" y="3213100"/>
            <a:ext cx="647700" cy="360363"/>
            <a:chOff x="2336" y="3475"/>
            <a:chExt cx="408" cy="227"/>
          </a:xfrm>
        </p:grpSpPr>
        <p:sp>
          <p:nvSpPr>
            <p:cNvPr id="39955" name="Rectangle 19"/>
            <p:cNvSpPr>
              <a:spLocks noChangeArrowheads="1"/>
            </p:cNvSpPr>
            <p:nvPr/>
          </p:nvSpPr>
          <p:spPr bwMode="auto">
            <a:xfrm>
              <a:off x="2336" y="3475"/>
              <a:ext cx="408" cy="227"/>
            </a:xfrm>
            <a:prstGeom prst="rect">
              <a:avLst/>
            </a:prstGeom>
            <a:gradFill rotWithShape="1">
              <a:gsLst>
                <a:gs pos="0">
                  <a:srgbClr val="9EE7FF"/>
                </a:gs>
                <a:gs pos="100000">
                  <a:srgbClr val="33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AutoShape 20"/>
            <p:cNvSpPr>
              <a:spLocks noChangeArrowheads="1"/>
            </p:cNvSpPr>
            <p:nvPr/>
          </p:nvSpPr>
          <p:spPr bwMode="auto">
            <a:xfrm>
              <a:off x="2336" y="3521"/>
              <a:ext cx="408" cy="18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D3D3D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AutoShape 21"/>
            <p:cNvSpPr>
              <a:spLocks noChangeArrowheads="1"/>
            </p:cNvSpPr>
            <p:nvPr/>
          </p:nvSpPr>
          <p:spPr bwMode="auto">
            <a:xfrm rot="10800000">
              <a:off x="2336" y="3475"/>
              <a:ext cx="408" cy="13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A5E8FF"/>
                </a:gs>
                <a:gs pos="100000">
                  <a:srgbClr val="33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0" name="Group 22"/>
          <p:cNvGrpSpPr>
            <a:grpSpLocks/>
          </p:cNvGrpSpPr>
          <p:nvPr/>
        </p:nvGrpSpPr>
        <p:grpSpPr bwMode="auto">
          <a:xfrm rot="3899440">
            <a:off x="4860132" y="3140868"/>
            <a:ext cx="647700" cy="360363"/>
            <a:chOff x="2336" y="3475"/>
            <a:chExt cx="408" cy="227"/>
          </a:xfrm>
        </p:grpSpPr>
        <p:sp>
          <p:nvSpPr>
            <p:cNvPr id="39952" name="Rectangle 23"/>
            <p:cNvSpPr>
              <a:spLocks noChangeArrowheads="1"/>
            </p:cNvSpPr>
            <p:nvPr/>
          </p:nvSpPr>
          <p:spPr bwMode="auto">
            <a:xfrm>
              <a:off x="2336" y="3475"/>
              <a:ext cx="408" cy="227"/>
            </a:xfrm>
            <a:prstGeom prst="rect">
              <a:avLst/>
            </a:prstGeom>
            <a:gradFill rotWithShape="1">
              <a:gsLst>
                <a:gs pos="0">
                  <a:srgbClr val="9EE7FF"/>
                </a:gs>
                <a:gs pos="100000">
                  <a:srgbClr val="33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AutoShape 24"/>
            <p:cNvSpPr>
              <a:spLocks noChangeArrowheads="1"/>
            </p:cNvSpPr>
            <p:nvPr/>
          </p:nvSpPr>
          <p:spPr bwMode="auto">
            <a:xfrm>
              <a:off x="2336" y="3521"/>
              <a:ext cx="408" cy="18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D3D3D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AutoShape 25"/>
            <p:cNvSpPr>
              <a:spLocks noChangeArrowheads="1"/>
            </p:cNvSpPr>
            <p:nvPr/>
          </p:nvSpPr>
          <p:spPr bwMode="auto">
            <a:xfrm rot="10800000">
              <a:off x="2336" y="3475"/>
              <a:ext cx="408" cy="13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A5E8FF"/>
                </a:gs>
                <a:gs pos="100000">
                  <a:srgbClr val="33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電子郵件社交工程應用案例</a:t>
            </a:r>
            <a:endParaRPr lang="en-US" altLang="zh-TW" smtClean="0"/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zh-TW" sz="2600" smtClean="0"/>
          </a:p>
          <a:p>
            <a:pPr marL="0" indent="0" eaLnBrk="1" hangingPunct="1"/>
            <a:r>
              <a:rPr lang="zh-TW" altLang="en-US" sz="2600" smtClean="0">
                <a:solidFill>
                  <a:srgbClr val="969696"/>
                </a:solidFill>
              </a:rPr>
              <a:t>網路釣魚</a:t>
            </a:r>
            <a:r>
              <a:rPr lang="en-US" altLang="zh-TW" sz="2600" smtClean="0">
                <a:solidFill>
                  <a:srgbClr val="969696"/>
                </a:solidFill>
              </a:rPr>
              <a:t> (Phishing)</a:t>
            </a:r>
          </a:p>
          <a:p>
            <a:pPr marL="0" indent="0" eaLnBrk="1" hangingPunct="1"/>
            <a:r>
              <a:rPr lang="zh-TW" altLang="en-US" sz="2600" smtClean="0"/>
              <a:t>垃圾郵件</a:t>
            </a:r>
            <a:r>
              <a:rPr lang="en-US" altLang="zh-TW" sz="2600" smtClean="0"/>
              <a:t> (SPAM Mail)</a:t>
            </a:r>
          </a:p>
          <a:p>
            <a:pPr marL="0" indent="0" eaLnBrk="1" hangingPunct="1"/>
            <a:endParaRPr lang="en-US" altLang="zh-TW" sz="2600" smtClean="0">
              <a:solidFill>
                <a:srgbClr val="B2B2B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zh-TW" altLang="en-US" sz="2600" smtClean="0"/>
              <a:t>垃圾郵件是未經收信人許可，將內容相同的電子郵件廣告寄發給許多人，收信人必須花費金錢與時間去收這些垃圾郵件。</a:t>
            </a:r>
            <a:endParaRPr lang="en-US" altLang="zh-TW" sz="2600" smtClean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877050" y="4221163"/>
            <a:ext cx="677863" cy="360362"/>
            <a:chOff x="4279" y="2387"/>
            <a:chExt cx="427" cy="227"/>
          </a:xfrm>
        </p:grpSpPr>
        <p:sp>
          <p:nvSpPr>
            <p:cNvPr id="39949" name="Rectangle 10"/>
            <p:cNvSpPr>
              <a:spLocks noChangeArrowheads="1"/>
            </p:cNvSpPr>
            <p:nvPr/>
          </p:nvSpPr>
          <p:spPr bwMode="auto">
            <a:xfrm rot="944328">
              <a:off x="4286" y="2387"/>
              <a:ext cx="408" cy="227"/>
            </a:xfrm>
            <a:prstGeom prst="rect">
              <a:avLst/>
            </a:prstGeom>
            <a:gradFill rotWithShape="1">
              <a:gsLst>
                <a:gs pos="0">
                  <a:srgbClr val="FFAEFF"/>
                </a:gs>
                <a:gs pos="100000">
                  <a:srgbClr val="FF0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AutoShape 11"/>
            <p:cNvSpPr>
              <a:spLocks noChangeArrowheads="1"/>
            </p:cNvSpPr>
            <p:nvPr/>
          </p:nvSpPr>
          <p:spPr bwMode="auto">
            <a:xfrm rot="944328">
              <a:off x="4279" y="2432"/>
              <a:ext cx="408" cy="18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D3D3D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AutoShape 12"/>
            <p:cNvSpPr>
              <a:spLocks noChangeArrowheads="1"/>
            </p:cNvSpPr>
            <p:nvPr/>
          </p:nvSpPr>
          <p:spPr bwMode="auto">
            <a:xfrm rot="-9855672">
              <a:off x="4298" y="2388"/>
              <a:ext cx="408" cy="13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8EFF"/>
                </a:gs>
                <a:gs pos="100000">
                  <a:srgbClr val="FF0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9944" name="Picture 5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149725"/>
            <a:ext cx="194468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5" name="Group 14"/>
          <p:cNvGrpSpPr>
            <a:grpSpLocks/>
          </p:cNvGrpSpPr>
          <p:nvPr/>
        </p:nvGrpSpPr>
        <p:grpSpPr bwMode="auto">
          <a:xfrm rot="-2170418">
            <a:off x="5219700" y="3213100"/>
            <a:ext cx="647700" cy="360363"/>
            <a:chOff x="2336" y="3475"/>
            <a:chExt cx="408" cy="227"/>
          </a:xfrm>
        </p:grpSpPr>
        <p:sp>
          <p:nvSpPr>
            <p:cNvPr id="39946" name="Rectangle 15"/>
            <p:cNvSpPr>
              <a:spLocks noChangeArrowheads="1"/>
            </p:cNvSpPr>
            <p:nvPr/>
          </p:nvSpPr>
          <p:spPr bwMode="auto">
            <a:xfrm>
              <a:off x="2336" y="3475"/>
              <a:ext cx="408" cy="227"/>
            </a:xfrm>
            <a:prstGeom prst="rect">
              <a:avLst/>
            </a:prstGeom>
            <a:gradFill rotWithShape="1">
              <a:gsLst>
                <a:gs pos="0">
                  <a:srgbClr val="9EE7FF"/>
                </a:gs>
                <a:gs pos="100000">
                  <a:srgbClr val="33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AutoShape 16"/>
            <p:cNvSpPr>
              <a:spLocks noChangeArrowheads="1"/>
            </p:cNvSpPr>
            <p:nvPr/>
          </p:nvSpPr>
          <p:spPr bwMode="auto">
            <a:xfrm>
              <a:off x="2336" y="3521"/>
              <a:ext cx="408" cy="18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D3D3D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AutoShape 17"/>
            <p:cNvSpPr>
              <a:spLocks noChangeArrowheads="1"/>
            </p:cNvSpPr>
            <p:nvPr/>
          </p:nvSpPr>
          <p:spPr bwMode="auto">
            <a:xfrm rot="10800000">
              <a:off x="2336" y="3475"/>
              <a:ext cx="408" cy="13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A5E8FF"/>
                </a:gs>
                <a:gs pos="100000">
                  <a:srgbClr val="33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21 0.04787 C 0.00556 -0.05572 0.00573 -0.15838 -0.03159 -0.19121 C -0.06875 -0.22289 -0.14323 -0.18612 -0.21736 -0.14867 " pathEditMode="relative" rAng="-542206" ptsTypes="a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大綱</a:t>
            </a:r>
            <a:endParaRPr lang="en-US" altLang="zh-TW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114800" cy="5013325"/>
          </a:xfrm>
        </p:spPr>
        <p:txBody>
          <a:bodyPr/>
          <a:lstStyle/>
          <a:p>
            <a:pPr eaLnBrk="1" hangingPunct="1"/>
            <a:r>
              <a:rPr lang="zh-TW" altLang="en-US" sz="2600" dirty="0" smtClean="0"/>
              <a:t>何謂社交工程</a:t>
            </a:r>
            <a:endParaRPr lang="en-US" altLang="zh-TW" sz="2600" dirty="0" smtClean="0"/>
          </a:p>
          <a:p>
            <a:pPr lvl="1" eaLnBrk="1" hangingPunct="1"/>
            <a:r>
              <a:rPr lang="zh-TW" altLang="en-US" dirty="0" smtClean="0"/>
              <a:t>社交工程攻擊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人性弱點</a:t>
            </a:r>
            <a:endParaRPr lang="en-US" altLang="zh-TW" dirty="0" smtClean="0"/>
          </a:p>
          <a:p>
            <a:pPr eaLnBrk="1" hangingPunct="1"/>
            <a:r>
              <a:rPr lang="zh-TW" altLang="en-US" sz="2600" dirty="0" smtClean="0"/>
              <a:t>網路架構與攻擊</a:t>
            </a:r>
            <a:endParaRPr lang="en-US" altLang="zh-TW" sz="2600" dirty="0" smtClean="0"/>
          </a:p>
          <a:p>
            <a:pPr eaLnBrk="1" hangingPunct="1"/>
            <a:r>
              <a:rPr lang="zh-TW" altLang="en-US" sz="2600" dirty="0" smtClean="0"/>
              <a:t>軟體弱點與零時差攻擊</a:t>
            </a:r>
            <a:endParaRPr lang="en-US" altLang="zh-TW" sz="2600" dirty="0" smtClean="0"/>
          </a:p>
          <a:p>
            <a:pPr eaLnBrk="1" hangingPunct="1"/>
            <a:r>
              <a:rPr lang="zh-TW" altLang="en-US" sz="2600" dirty="0" smtClean="0"/>
              <a:t>電子郵件社交工程應用案例</a:t>
            </a:r>
            <a:endParaRPr lang="en-US" altLang="zh-TW" sz="2600" dirty="0" smtClean="0"/>
          </a:p>
          <a:p>
            <a:pPr eaLnBrk="1" hangingPunct="1"/>
            <a:r>
              <a:rPr lang="en-US" altLang="zh-TW" sz="2400" dirty="0" smtClean="0"/>
              <a:t>APT </a:t>
            </a:r>
            <a:r>
              <a:rPr lang="zh-TW" altLang="en-US" sz="2400" dirty="0" smtClean="0"/>
              <a:t>進階性持續威脅攻擊</a:t>
            </a:r>
            <a:endParaRPr lang="en-US" altLang="zh-TW" sz="2600" dirty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267200" cy="5013325"/>
          </a:xfrm>
        </p:spPr>
        <p:txBody>
          <a:bodyPr/>
          <a:lstStyle/>
          <a:p>
            <a:pPr eaLnBrk="1" hangingPunct="1"/>
            <a:r>
              <a:rPr lang="zh-TW" altLang="en-US" sz="2600" dirty="0" smtClean="0"/>
              <a:t>如何自我防護</a:t>
            </a:r>
            <a:endParaRPr lang="en-US" altLang="zh-TW" sz="2600" dirty="0" smtClean="0"/>
          </a:p>
          <a:p>
            <a:pPr eaLnBrk="1" hangingPunct="1"/>
            <a:r>
              <a:rPr lang="zh-TW" altLang="en-US" sz="2600" dirty="0" smtClean="0"/>
              <a:t>使用電子郵件時應有的習慣</a:t>
            </a:r>
            <a:endParaRPr lang="en-US" altLang="zh-TW" sz="2600" dirty="0" smtClean="0"/>
          </a:p>
          <a:p>
            <a:pPr eaLnBrk="1" hangingPunct="1"/>
            <a:r>
              <a:rPr lang="zh-TW" altLang="en-US" sz="2600" dirty="0" smtClean="0"/>
              <a:t>平時使用電腦應有的行為</a:t>
            </a:r>
            <a:endParaRPr lang="en-US" altLang="zh-TW" sz="2600" dirty="0" smtClean="0"/>
          </a:p>
          <a:p>
            <a:pPr eaLnBrk="1" hangingPunct="1"/>
            <a:r>
              <a:rPr lang="zh-TW" altLang="en-US" sz="2400" dirty="0" smtClean="0"/>
              <a:t>臺灣學術網路防範惡意郵件社交工程演練計畫</a:t>
            </a:r>
            <a:endParaRPr lang="en-US" altLang="zh-TW" sz="2600" dirty="0" smtClean="0"/>
          </a:p>
          <a:p>
            <a:pPr eaLnBrk="1" hangingPunct="1"/>
            <a:r>
              <a:rPr lang="zh-TW" altLang="en-US" sz="2600" dirty="0" smtClean="0"/>
              <a:t>結論</a:t>
            </a:r>
            <a:endParaRPr lang="en-US" altLang="zh-TW" sz="2600" dirty="0" smtClean="0"/>
          </a:p>
          <a:p>
            <a:pPr eaLnBrk="1" hangingPunct="1"/>
            <a:endParaRPr lang="en-US" altLang="zh-TW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臺灣成垃圾郵件大國</a:t>
            </a:r>
            <a:endParaRPr lang="en-US" altLang="zh-TW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u="sng" smtClean="0"/>
              <a:t>臺灣</a:t>
            </a:r>
            <a:r>
              <a:rPr lang="zh-TW" altLang="en-US" smtClean="0"/>
              <a:t>被列為全球第</a:t>
            </a:r>
            <a:r>
              <a:rPr lang="en-US" altLang="zh-TW" b="1" smtClean="0">
                <a:solidFill>
                  <a:srgbClr val="FF0000"/>
                </a:solidFill>
              </a:rPr>
              <a:t>9</a:t>
            </a:r>
            <a:r>
              <a:rPr lang="zh-TW" altLang="en-US" smtClean="0"/>
              <a:t>大發出垃圾郵件的國家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2008</a:t>
            </a:r>
            <a:r>
              <a:rPr lang="zh-TW" altLang="en-US" smtClean="0"/>
              <a:t>年</a:t>
            </a:r>
            <a:r>
              <a:rPr lang="zh-TW" altLang="en-US" u="sng" smtClean="0"/>
              <a:t>台灣網際網路協會</a:t>
            </a:r>
            <a:r>
              <a:rPr lang="zh-TW" altLang="en-US" smtClean="0"/>
              <a:t>調查顯示，</a:t>
            </a:r>
            <a:r>
              <a:rPr lang="zh-TW" altLang="en-US" u="sng" smtClean="0"/>
              <a:t>臺灣</a:t>
            </a:r>
            <a:r>
              <a:rPr lang="zh-TW" altLang="en-US" smtClean="0"/>
              <a:t>網友受訪者中</a:t>
            </a:r>
            <a:r>
              <a:rPr lang="en-US" altLang="zh-TW" smtClean="0">
                <a:solidFill>
                  <a:srgbClr val="FF0000"/>
                </a:solidFill>
              </a:rPr>
              <a:t>83.9%</a:t>
            </a:r>
            <a:r>
              <a:rPr lang="zh-TW" altLang="en-US" smtClean="0"/>
              <a:t>，每天收到</a:t>
            </a:r>
            <a:r>
              <a:rPr lang="en-US" altLang="zh-TW" smtClean="0">
                <a:solidFill>
                  <a:srgbClr val="FF0000"/>
                </a:solidFill>
              </a:rPr>
              <a:t>10~50</a:t>
            </a:r>
            <a:r>
              <a:rPr lang="zh-TW" altLang="en-US" smtClean="0"/>
              <a:t>封垃圾信件，這調查顯示網友的痛苦指數高達</a:t>
            </a:r>
            <a:r>
              <a:rPr lang="en-US" altLang="zh-TW" smtClean="0">
                <a:solidFill>
                  <a:srgbClr val="FF0000"/>
                </a:solidFill>
              </a:rPr>
              <a:t>63.98</a:t>
            </a:r>
            <a:r>
              <a:rPr lang="zh-TW" altLang="en-US" smtClean="0">
                <a:solidFill>
                  <a:srgbClr val="FF0000"/>
                </a:solidFill>
              </a:rPr>
              <a:t>分</a:t>
            </a:r>
            <a:endParaRPr lang="en-US" altLang="zh-TW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每個網路用戶</a:t>
            </a:r>
            <a:r>
              <a:rPr lang="zh-TW" altLang="en-US" smtClean="0">
                <a:solidFill>
                  <a:schemeClr val="tx1"/>
                </a:solidFill>
              </a:rPr>
              <a:t>平均每天收到</a:t>
            </a:r>
            <a:r>
              <a:rPr lang="en-US" altLang="zh-TW" smtClean="0">
                <a:solidFill>
                  <a:schemeClr val="tx1"/>
                </a:solidFill>
              </a:rPr>
              <a:t>29</a:t>
            </a:r>
            <a:r>
              <a:rPr lang="zh-TW" altLang="en-US" smtClean="0">
                <a:solidFill>
                  <a:schemeClr val="tx1"/>
                </a:solidFill>
              </a:rPr>
              <a:t>封垃圾郵件</a:t>
            </a:r>
            <a:r>
              <a:rPr lang="zh-TW" altLang="en-US" smtClean="0"/>
              <a:t>，刪除垃圾郵件所耗費的時間以基本薪資每小時</a:t>
            </a:r>
            <a:r>
              <a:rPr lang="en-US" altLang="zh-TW" smtClean="0"/>
              <a:t>95</a:t>
            </a:r>
            <a:r>
              <a:rPr lang="zh-TW" altLang="en-US" smtClean="0"/>
              <a:t>元計算，每年單是用戶端的經濟耗損達</a:t>
            </a:r>
            <a:r>
              <a:rPr lang="zh-TW" altLang="en-US" b="1" smtClean="0">
                <a:solidFill>
                  <a:srgbClr val="FF0000"/>
                </a:solidFill>
              </a:rPr>
              <a:t>新臺幣</a:t>
            </a:r>
            <a:r>
              <a:rPr lang="en-US" altLang="zh-TW" b="1" smtClean="0">
                <a:solidFill>
                  <a:srgbClr val="FF0000"/>
                </a:solidFill>
              </a:rPr>
              <a:t>464</a:t>
            </a:r>
            <a:r>
              <a:rPr lang="zh-TW" altLang="en-US" b="1" smtClean="0">
                <a:solidFill>
                  <a:srgbClr val="FF0000"/>
                </a:solidFill>
              </a:rPr>
              <a:t>億元</a:t>
            </a:r>
            <a:r>
              <a:rPr lang="zh-TW" altLang="en-US" smtClean="0"/>
              <a:t>以上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根據</a:t>
            </a:r>
            <a:r>
              <a:rPr lang="en-US" altLang="zh-TW" smtClean="0"/>
              <a:t>HiNet</a:t>
            </a:r>
            <a:r>
              <a:rPr lang="zh-TW" altLang="en-US" smtClean="0"/>
              <a:t>統計，</a:t>
            </a:r>
            <a:r>
              <a:rPr lang="en-US" altLang="zh-TW" smtClean="0"/>
              <a:t>HiNet</a:t>
            </a:r>
            <a:r>
              <a:rPr lang="zh-TW" altLang="en-US" smtClean="0"/>
              <a:t>每天收到約</a:t>
            </a:r>
            <a:r>
              <a:rPr lang="en-US" altLang="zh-TW" smtClean="0"/>
              <a:t>1</a:t>
            </a:r>
            <a:r>
              <a:rPr lang="zh-TW" altLang="en-US" smtClean="0"/>
              <a:t>億</a:t>
            </a:r>
            <a:r>
              <a:rPr lang="en-US" altLang="zh-TW" smtClean="0"/>
              <a:t>5000</a:t>
            </a:r>
            <a:r>
              <a:rPr lang="zh-TW" altLang="en-US" smtClean="0"/>
              <a:t>萬封電子郵件，平均有</a:t>
            </a:r>
            <a:r>
              <a:rPr lang="en-US" altLang="zh-TW" smtClean="0"/>
              <a:t>9000</a:t>
            </a:r>
            <a:r>
              <a:rPr lang="zh-TW" altLang="en-US" smtClean="0"/>
              <a:t>萬封是垃圾郵件，每天必須阻擋不當連線達</a:t>
            </a:r>
            <a:r>
              <a:rPr lang="en-US" altLang="zh-TW" smtClean="0"/>
              <a:t>1200</a:t>
            </a:r>
            <a:r>
              <a:rPr lang="zh-TW" altLang="en-US" smtClean="0"/>
              <a:t>萬次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345362" cy="763588"/>
          </a:xfrm>
        </p:spPr>
        <p:txBody>
          <a:bodyPr/>
          <a:lstStyle/>
          <a:p>
            <a:pPr eaLnBrk="1" hangingPunct="1"/>
            <a:r>
              <a:rPr lang="zh-TW" altLang="en-US" smtClean="0"/>
              <a:t>「濫發商業電子郵件管理條例」</a:t>
            </a:r>
            <a:endParaRPr lang="en-US" altLang="zh-TW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2008</a:t>
            </a:r>
            <a:r>
              <a:rPr lang="zh-TW" altLang="en-US" smtClean="0"/>
              <a:t>年</a:t>
            </a:r>
            <a:r>
              <a:rPr lang="en-US" altLang="zh-TW" smtClean="0"/>
              <a:t>11</a:t>
            </a:r>
            <a:r>
              <a:rPr lang="zh-TW" altLang="en-US" smtClean="0"/>
              <a:t>月由</a:t>
            </a:r>
            <a:r>
              <a:rPr lang="en-US" altLang="zh-TW" u="sng" smtClean="0"/>
              <a:t>NCC</a:t>
            </a:r>
            <a:r>
              <a:rPr lang="zh-TW" altLang="en-US" smtClean="0"/>
              <a:t>通過內部委員會議向</a:t>
            </a:r>
            <a:r>
              <a:rPr lang="zh-TW" altLang="en-US" u="sng" smtClean="0"/>
              <a:t>行政院</a:t>
            </a:r>
            <a:r>
              <a:rPr lang="zh-TW" altLang="en-US" smtClean="0"/>
              <a:t>提出</a:t>
            </a:r>
            <a:r>
              <a:rPr lang="en-US" altLang="zh-TW" smtClean="0"/>
              <a:t> </a:t>
            </a:r>
          </a:p>
          <a:p>
            <a:pPr eaLnBrk="1" hangingPunct="1"/>
            <a:r>
              <a:rPr lang="zh-TW" altLang="en-US" smtClean="0"/>
              <a:t>相較於</a:t>
            </a:r>
            <a:r>
              <a:rPr lang="en-US" altLang="zh-TW" smtClean="0"/>
              <a:t>2005</a:t>
            </a:r>
            <a:r>
              <a:rPr lang="zh-TW" altLang="en-US" smtClean="0"/>
              <a:t>年提出的版本，除加入保護措施，可對</a:t>
            </a:r>
            <a:r>
              <a:rPr lang="en-US" altLang="zh-TW" smtClean="0"/>
              <a:t>ISP</a:t>
            </a:r>
            <a:r>
              <a:rPr lang="zh-TW" altLang="en-US" smtClean="0"/>
              <a:t>、電子郵件服務商祭出處罰外，收到垃圾郵件的民眾也可透過財團法人向濫發者求償，每封可</a:t>
            </a:r>
            <a:r>
              <a:rPr lang="zh-TW" altLang="en-US" b="1" smtClean="0">
                <a:solidFill>
                  <a:srgbClr val="FF0000"/>
                </a:solidFill>
              </a:rPr>
              <a:t>求償</a:t>
            </a:r>
            <a:r>
              <a:rPr lang="en-US" altLang="zh-TW" b="1" smtClean="0">
                <a:solidFill>
                  <a:srgbClr val="FF0000"/>
                </a:solidFill>
              </a:rPr>
              <a:t>500</a:t>
            </a:r>
            <a:r>
              <a:rPr lang="zh-TW" altLang="en-US" b="1" smtClean="0">
                <a:solidFill>
                  <a:srgbClr val="FF0000"/>
                </a:solidFill>
              </a:rPr>
              <a:t>至</a:t>
            </a:r>
            <a:r>
              <a:rPr lang="en-US" altLang="zh-TW" b="1" smtClean="0">
                <a:solidFill>
                  <a:srgbClr val="FF0000"/>
                </a:solidFill>
              </a:rPr>
              <a:t>2000</a:t>
            </a:r>
            <a:r>
              <a:rPr lang="zh-TW" altLang="en-US" b="1" smtClean="0">
                <a:solidFill>
                  <a:srgbClr val="FF0000"/>
                </a:solidFill>
              </a:rPr>
              <a:t>元</a:t>
            </a:r>
            <a:r>
              <a:rPr lang="en-US" altLang="zh-TW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社交工程案例</a:t>
            </a:r>
            <a:r>
              <a:rPr lang="en-US" altLang="zh-TW" smtClean="0"/>
              <a:t>─</a:t>
            </a:r>
            <a:r>
              <a:rPr lang="zh-TW" altLang="en-US" smtClean="0"/>
              <a:t>偽冒身份惡意電郵</a:t>
            </a:r>
            <a:endParaRPr lang="en-US" altLang="zh-TW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3754438" cy="5111750"/>
          </a:xfrm>
        </p:spPr>
        <p:txBody>
          <a:bodyPr/>
          <a:lstStyle/>
          <a:p>
            <a:pPr marL="269875" indent="-269875" eaLnBrk="1" hangingPunct="1"/>
            <a:endParaRPr lang="en-US" altLang="zh-TW" sz="2600" b="1" smtClean="0"/>
          </a:p>
          <a:p>
            <a:pPr marL="269875" indent="-269875" eaLnBrk="1" hangingPunct="1"/>
            <a:r>
              <a:rPr lang="en-US" altLang="zh-TW" sz="2600" b="1" smtClean="0"/>
              <a:t>2006/4/10 </a:t>
            </a:r>
            <a:r>
              <a:rPr lang="zh-TW" altLang="en-US" sz="2600" b="1" smtClean="0">
                <a:latin typeface="Futura Hv" pitchFamily="34" charset="0"/>
              </a:rPr>
              <a:t>報載駭客使用某立委辦公室名義，寄發軍事新聞題材之惡意電郵給記者</a:t>
            </a:r>
            <a:endParaRPr lang="en-US" altLang="zh-TW" sz="2600" b="1" smtClean="0">
              <a:latin typeface="Futura Hv" pitchFamily="34" charset="0"/>
            </a:endParaRPr>
          </a:p>
          <a:p>
            <a:pPr marL="269875" indent="-269875" eaLnBrk="1" hangingPunct="1"/>
            <a:r>
              <a:rPr lang="zh-TW" altLang="en-US" sz="2600" b="1" smtClean="0">
                <a:latin typeface="Futura Hv" pitchFamily="34" charset="0"/>
              </a:rPr>
              <a:t>由於內容與寄件者的專業屬性吻合，造成多位記者受騙開啟信件而遭植入後門程式</a:t>
            </a:r>
            <a:endParaRPr lang="en-US" altLang="zh-TW" sz="2600" b="1" smtClean="0">
              <a:latin typeface="Futura Hv" pitchFamily="34" charset="0"/>
            </a:endParaRPr>
          </a:p>
        </p:txBody>
      </p:sp>
      <p:pic>
        <p:nvPicPr>
          <p:cNvPr id="43012" name="Picture 5" descr="cracker_m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412875"/>
            <a:ext cx="43211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中央氣象局遭冒名發送垃圾郵件</a:t>
            </a:r>
            <a:endParaRPr lang="en-US" altLang="zh-TW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主旨為「中央氣象局緊急通知</a:t>
            </a:r>
            <a:r>
              <a:rPr lang="en-US" altLang="zh-TW" smtClean="0"/>
              <a:t>-</a:t>
            </a:r>
            <a:r>
              <a:rPr lang="zh-TW" altLang="en-US" smtClean="0"/>
              <a:t>強風特報」，若一不留心點開，電腦可能受到病毒感染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中央氣象局資訊中心副主任程家平表示，對收信者來說是一種社交攻擊，這批冒用電子郵件內藏</a:t>
            </a:r>
            <a:r>
              <a:rPr lang="en-US" altLang="zh-TW" smtClean="0"/>
              <a:t>PDF</a:t>
            </a:r>
            <a:r>
              <a:rPr lang="zh-TW" altLang="en-US" smtClean="0"/>
              <a:t>病毒，利用</a:t>
            </a:r>
            <a:r>
              <a:rPr lang="en-US" altLang="zh-TW" smtClean="0"/>
              <a:t>Adobe9.0.0</a:t>
            </a:r>
            <a:r>
              <a:rPr lang="zh-TW" altLang="en-US" smtClean="0"/>
              <a:t>系列產品的安全漏洞來進行攻擊，若不慎開啟可能造成</a:t>
            </a:r>
            <a:r>
              <a:rPr lang="zh-TW" altLang="en-US" b="1" smtClean="0">
                <a:solidFill>
                  <a:srgbClr val="FF0000"/>
                </a:solidFill>
              </a:rPr>
              <a:t>當機</a:t>
            </a:r>
            <a:r>
              <a:rPr lang="zh-TW" altLang="en-US" smtClean="0"/>
              <a:t>或</a:t>
            </a:r>
            <a:r>
              <a:rPr lang="zh-TW" altLang="en-US" b="1" smtClean="0">
                <a:solidFill>
                  <a:srgbClr val="FF0000"/>
                </a:solidFill>
              </a:rPr>
              <a:t>遭植入惡意程式</a:t>
            </a:r>
            <a:r>
              <a:rPr lang="zh-TW" altLang="en-US" smtClean="0"/>
              <a:t>，被感染的電腦除了可能會</a:t>
            </a:r>
            <a:r>
              <a:rPr lang="zh-TW" altLang="en-US" b="1" smtClean="0">
                <a:solidFill>
                  <a:srgbClr val="FF0000"/>
                </a:solidFill>
              </a:rPr>
              <a:t>洩漏個資</a:t>
            </a:r>
            <a:r>
              <a:rPr lang="zh-TW" altLang="en-US" smtClean="0"/>
              <a:t>，也可能被駭客當作</a:t>
            </a:r>
            <a:r>
              <a:rPr lang="zh-TW" altLang="en-US" b="1" smtClean="0">
                <a:solidFill>
                  <a:srgbClr val="FF0000"/>
                </a:solidFill>
              </a:rPr>
              <a:t>惡意攻擊的跳板</a:t>
            </a:r>
            <a:endParaRPr lang="en-US" altLang="zh-TW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altLang="zh-TW" sz="1800" smtClean="0"/>
          </a:p>
          <a:p>
            <a:pPr eaLnBrk="1" hangingPunct="1">
              <a:buFontTx/>
              <a:buNone/>
            </a:pPr>
            <a:r>
              <a:rPr lang="en-US" altLang="zh-TW" sz="1800" smtClean="0"/>
              <a:t>    (</a:t>
            </a:r>
            <a:r>
              <a:rPr lang="zh-TW" altLang="en-US" sz="1800" smtClean="0"/>
              <a:t>資料來源：資安人科技網</a:t>
            </a:r>
            <a:r>
              <a:rPr lang="en-US" altLang="zh-TW" sz="1800" smtClean="0"/>
              <a:t> </a:t>
            </a:r>
            <a:r>
              <a:rPr lang="zh-TW" altLang="en-US" sz="1800" smtClean="0"/>
              <a:t>吳依恂</a:t>
            </a:r>
            <a:r>
              <a:rPr lang="en-US" altLang="zh-TW" sz="1800" smtClean="0"/>
              <a:t> – 03/23/2009 http://www.isecutech.com.tw/article/article_detail.aspx?aid=4891)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社交工程案例</a:t>
            </a:r>
            <a:r>
              <a:rPr lang="en-US" altLang="zh-TW" smtClean="0"/>
              <a:t>─</a:t>
            </a:r>
            <a:r>
              <a:rPr lang="zh-TW" altLang="en-US" smtClean="0"/>
              <a:t>數位簽章</a:t>
            </a:r>
            <a:r>
              <a:rPr lang="en-US" altLang="zh-TW" smtClean="0"/>
              <a:t>(</a:t>
            </a:r>
            <a:r>
              <a:rPr lang="zh-TW" altLang="en-US" smtClean="0">
                <a:solidFill>
                  <a:srgbClr val="FF0000"/>
                </a:solidFill>
              </a:rPr>
              <a:t>偽冒</a:t>
            </a:r>
            <a:r>
              <a:rPr lang="en-US" altLang="zh-TW" smtClean="0"/>
              <a:t>)</a:t>
            </a:r>
          </a:p>
        </p:txBody>
      </p:sp>
      <p:grpSp>
        <p:nvGrpSpPr>
          <p:cNvPr id="46083" name="Group 4"/>
          <p:cNvGrpSpPr>
            <a:grpSpLocks/>
          </p:cNvGrpSpPr>
          <p:nvPr/>
        </p:nvGrpSpPr>
        <p:grpSpPr bwMode="auto">
          <a:xfrm>
            <a:off x="395288" y="1412875"/>
            <a:ext cx="8353425" cy="5111750"/>
            <a:chOff x="295" y="1169"/>
            <a:chExt cx="5186" cy="2851"/>
          </a:xfrm>
        </p:grpSpPr>
        <p:pic>
          <p:nvPicPr>
            <p:cNvPr id="4608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5" y="1169"/>
              <a:ext cx="5184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Rectangle 6"/>
            <p:cNvSpPr>
              <a:spLocks noChangeArrowheads="1"/>
            </p:cNvSpPr>
            <p:nvPr/>
          </p:nvSpPr>
          <p:spPr bwMode="auto">
            <a:xfrm>
              <a:off x="5193" y="1827"/>
              <a:ext cx="288" cy="2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APT </a:t>
            </a:r>
            <a:r>
              <a:rPr lang="zh-TW" altLang="en-US" dirty="0" smtClean="0"/>
              <a:t>進階持續性滲透攻擊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800" dirty="0" smtClean="0"/>
              <a:t>(Advanced Persistent Threat)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APT</a:t>
            </a:r>
            <a:r>
              <a:rPr lang="zh-TW" altLang="en-US" dirty="0" smtClean="0"/>
              <a:t>攻擊特色：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鎖定特定目標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假冒信件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低調且緩慢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客製化惡意元件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安裝遠端控制工具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傳送情資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參考影片：</a:t>
            </a:r>
            <a:r>
              <a:rPr lang="en-US" altLang="zh-TW" sz="2000" dirty="0" smtClean="0"/>
              <a:t>APT</a:t>
            </a:r>
            <a:r>
              <a:rPr lang="zh-TW" altLang="en-US" sz="2000" dirty="0" smtClean="0"/>
              <a:t>攻擊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一場沒有中立國的戰爭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真實案例模擬</a:t>
            </a:r>
            <a:r>
              <a:rPr lang="en-US" altLang="zh-TW" sz="2000" dirty="0" smtClean="0"/>
              <a:t>)</a:t>
            </a:r>
            <a:endParaRPr lang="zh-TW" altLang="en-US" sz="2000" dirty="0" smtClean="0"/>
          </a:p>
          <a:p>
            <a:pPr marL="2244725" lvl="1" indent="0">
              <a:buNone/>
            </a:pPr>
            <a:r>
              <a:rPr lang="en-US" altLang="zh-TW" sz="2000" dirty="0" smtClean="0">
                <a:hlinkClick r:id="rId2"/>
              </a:rPr>
              <a:t>http://www.youtube.com/watch?v=RyQiz8AudQo</a:t>
            </a:r>
            <a:endParaRPr lang="en-US" altLang="zh-TW" sz="2000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APT</a:t>
            </a:r>
            <a:r>
              <a:rPr lang="zh-TW" altLang="en-US" dirty="0" smtClean="0"/>
              <a:t>與一般駭客攻擊的差異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229600" cy="3889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3312368"/>
                <a:gridCol w="3621088"/>
              </a:tblGrid>
              <a:tr h="36446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APT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一般駭客攻擊</a:t>
                      </a:r>
                      <a:endParaRPr lang="zh-TW" altLang="en-US" dirty="0"/>
                    </a:p>
                  </a:txBody>
                  <a:tcPr/>
                </a:tc>
              </a:tr>
              <a:tr h="48478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長時間攻擊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長短不一定</a:t>
                      </a:r>
                      <a:endParaRPr lang="zh-TW" altLang="en-US" dirty="0"/>
                    </a:p>
                  </a:txBody>
                  <a:tcPr/>
                </a:tc>
              </a:tr>
              <a:tr h="757249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動機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竊取所需要的特定機密，包含國家安全、商業機密等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動機不一定，從彰顯自己能力到竊取個資以換取實質利益皆有</a:t>
                      </a:r>
                      <a:endParaRPr lang="zh-TW" altLang="en-US" dirty="0"/>
                    </a:p>
                  </a:txBody>
                  <a:tcPr/>
                </a:tc>
              </a:tr>
              <a:tr h="482021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攻擊者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有組織、計畫性的團體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一般的個人或駭客結盟</a:t>
                      </a:r>
                      <a:endParaRPr lang="zh-TW" altLang="en-US" dirty="0"/>
                    </a:p>
                  </a:txBody>
                  <a:tcPr/>
                </a:tc>
              </a:tr>
              <a:tr h="754489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攻擊對象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有針對性、小範圍，如政府、高科技公司、金融業等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無針對性、大範圍，近年以具有大量個人資料的企業為主</a:t>
                      </a:r>
                      <a:endParaRPr lang="zh-TW" altLang="en-US" dirty="0"/>
                    </a:p>
                  </a:txBody>
                  <a:tcPr/>
                </a:tc>
              </a:tr>
              <a:tr h="104542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攻擊手法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長期、持續性、多樣化，經常是零時差漏洞的攻擊，確保達成攻擊目的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多為速戰速決，複合多種常見漏洞，以大量、快速、有效的單一手法入侵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如何避免</a:t>
            </a:r>
            <a:r>
              <a:rPr lang="en-US" altLang="zh-TW" dirty="0" smtClean="0"/>
              <a:t>APT </a:t>
            </a:r>
            <a:r>
              <a:rPr lang="zh-TW" altLang="en-US" dirty="0" smtClean="0"/>
              <a:t>進階性持續威脅攻擊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96975"/>
            <a:ext cx="8568952" cy="5111750"/>
          </a:xfrm>
        </p:spPr>
        <p:txBody>
          <a:bodyPr/>
          <a:lstStyle/>
          <a:p>
            <a:pPr>
              <a:buNone/>
            </a:pPr>
            <a:r>
              <a:rPr lang="zh-TW" altLang="en-US" sz="2800" b="1" dirty="0" smtClean="0"/>
              <a:t>趨勢科技建議民眾應：</a:t>
            </a:r>
          </a:p>
          <a:p>
            <a:r>
              <a:rPr lang="zh-TW" altLang="en-US" sz="2400" dirty="0" smtClean="0"/>
              <a:t>養成良好的電腦使用習慣，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避免開啟來路不明的郵件附件檔</a:t>
            </a:r>
          </a:p>
          <a:p>
            <a:r>
              <a:rPr lang="zh-TW" altLang="en-US" sz="2400" dirty="0" smtClean="0"/>
              <a:t>安裝具有信譽的資訊安全軟體，並定期進行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系統更新</a:t>
            </a:r>
            <a:r>
              <a:rPr lang="zh-TW" altLang="en-US" sz="2400" dirty="0" smtClean="0"/>
              <a:t>與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掃毒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zh-TW" altLang="en-US" sz="2400" dirty="0" smtClean="0"/>
          </a:p>
          <a:p>
            <a:pPr marL="0" indent="0">
              <a:buNone/>
            </a:pPr>
            <a:r>
              <a:rPr lang="zh-TW" altLang="en-US" sz="2800" b="1" dirty="0" smtClean="0"/>
              <a:t>為預防員工成為駭客攻擊企業內部的跳板，建議企業也應：</a:t>
            </a:r>
          </a:p>
          <a:p>
            <a:r>
              <a:rPr lang="zh-TW" altLang="en-US" sz="2400" dirty="0" smtClean="0"/>
              <a:t>建立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早期預警系統</a:t>
            </a:r>
            <a:r>
              <a:rPr lang="zh-TW" altLang="en-US" sz="2400" dirty="0" smtClean="0"/>
              <a:t>，監控可疑連線及電腦</a:t>
            </a:r>
          </a:p>
          <a:p>
            <a:r>
              <a:rPr lang="zh-TW" altLang="en-US" sz="2400" dirty="0" smtClean="0"/>
              <a:t>佈建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多層次的資安防禦機制</a:t>
            </a:r>
            <a:r>
              <a:rPr lang="zh-TW" altLang="en-US" sz="2400" dirty="0" smtClean="0"/>
              <a:t>，以達到縱深防禦效果</a:t>
            </a:r>
          </a:p>
          <a:p>
            <a:r>
              <a:rPr lang="zh-TW" altLang="en-US" sz="2400" dirty="0" smtClean="0"/>
              <a:t>對企業內部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敏感資料</a:t>
            </a:r>
            <a:r>
              <a:rPr lang="zh-TW" altLang="en-US" sz="2400" dirty="0" smtClean="0"/>
              <a:t>建立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監控與存取政策</a:t>
            </a:r>
          </a:p>
          <a:p>
            <a:r>
              <a:rPr lang="zh-TW" altLang="en-US" sz="2400" dirty="0" smtClean="0"/>
              <a:t>企業內部應定期執行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社交工程攻擊演練</a:t>
            </a:r>
          </a:p>
          <a:p>
            <a:endParaRPr lang="en-US" altLang="zh-TW" sz="2400" dirty="0" smtClean="0"/>
          </a:p>
          <a:p>
            <a:pPr>
              <a:buNone/>
            </a:pPr>
            <a:r>
              <a:rPr lang="zh-TW" altLang="en-US" sz="2000" dirty="0" smtClean="0"/>
              <a:t>參考網頁：</a:t>
            </a:r>
            <a:r>
              <a:rPr lang="en-US" altLang="zh-TW" sz="2000" dirty="0" smtClean="0">
                <a:hlinkClick r:id="rId2"/>
              </a:rPr>
              <a:t>http://domynews.blog.ithome.com.tw/post/1252/119745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如何自我防護</a:t>
            </a:r>
            <a:endParaRPr lang="en-US" altLang="zh-TW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技術層面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修補系統漏洞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安裝防毒軟體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安裝間諜程式檢查軟體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關閉信件預覽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行為層面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開啟信件前請三思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開啟連結時請三思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開啟附件檔案時請三思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修補系統漏洞</a:t>
            </a:r>
            <a:endParaRPr lang="en-US" altLang="zh-TW" smtClean="0"/>
          </a:p>
        </p:txBody>
      </p:sp>
      <p:pic>
        <p:nvPicPr>
          <p:cNvPr id="48131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268413"/>
            <a:ext cx="2571750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844675"/>
            <a:ext cx="4465638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何謂社交工程</a:t>
            </a:r>
            <a:endParaRPr lang="en-US" altLang="zh-TW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社交工程兩個基本要件：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第一個是</a:t>
            </a:r>
            <a:r>
              <a:rPr lang="en-US" altLang="zh-TW" smtClean="0">
                <a:solidFill>
                  <a:srgbClr val="FF0000"/>
                </a:solidFill>
              </a:rPr>
              <a:t>【</a:t>
            </a:r>
            <a:r>
              <a:rPr lang="zh-TW" altLang="en-US" smtClean="0">
                <a:solidFill>
                  <a:srgbClr val="FF0000"/>
                </a:solidFill>
              </a:rPr>
              <a:t>人</a:t>
            </a:r>
            <a:r>
              <a:rPr lang="en-US" altLang="zh-TW" smtClean="0">
                <a:solidFill>
                  <a:srgbClr val="FF0000"/>
                </a:solidFill>
              </a:rPr>
              <a:t>】</a:t>
            </a:r>
          </a:p>
          <a:p>
            <a:pPr lvl="1" eaLnBrk="1" hangingPunct="1"/>
            <a:r>
              <a:rPr lang="zh-TW" altLang="en-US" smtClean="0"/>
              <a:t>第二個是</a:t>
            </a:r>
            <a:r>
              <a:rPr lang="en-US" altLang="zh-TW" smtClean="0">
                <a:solidFill>
                  <a:srgbClr val="FF0000"/>
                </a:solidFill>
              </a:rPr>
              <a:t>【</a:t>
            </a:r>
            <a:r>
              <a:rPr lang="zh-TW" altLang="en-US" smtClean="0">
                <a:solidFill>
                  <a:srgbClr val="FF0000"/>
                </a:solidFill>
              </a:rPr>
              <a:t>詐騙手法</a:t>
            </a:r>
            <a:r>
              <a:rPr lang="en-US" altLang="zh-TW" smtClean="0">
                <a:solidFill>
                  <a:srgbClr val="FF0000"/>
                </a:solidFill>
              </a:rPr>
              <a:t>】</a:t>
            </a:r>
          </a:p>
          <a:p>
            <a:pPr eaLnBrk="1" hangingPunct="1"/>
            <a:r>
              <a:rPr lang="zh-TW" altLang="en-US" smtClean="0"/>
              <a:t>凡對</a:t>
            </a:r>
            <a:r>
              <a:rPr lang="en-US" altLang="zh-TW" smtClean="0">
                <a:solidFill>
                  <a:srgbClr val="FF0000"/>
                </a:solidFill>
              </a:rPr>
              <a:t>【</a:t>
            </a:r>
            <a:r>
              <a:rPr lang="zh-TW" altLang="en-US" smtClean="0">
                <a:solidFill>
                  <a:srgbClr val="FF0000"/>
                </a:solidFill>
              </a:rPr>
              <a:t>人</a:t>
            </a:r>
            <a:r>
              <a:rPr lang="en-US" altLang="zh-TW" smtClean="0">
                <a:solidFill>
                  <a:srgbClr val="FF0000"/>
                </a:solidFill>
              </a:rPr>
              <a:t>】</a:t>
            </a:r>
            <a:r>
              <a:rPr lang="zh-TW" altLang="en-US" smtClean="0"/>
              <a:t>甚至於</a:t>
            </a:r>
            <a:r>
              <a:rPr lang="en-US" altLang="zh-TW" smtClean="0">
                <a:solidFill>
                  <a:srgbClr val="FF0000"/>
                </a:solidFill>
              </a:rPr>
              <a:t>【</a:t>
            </a:r>
            <a:r>
              <a:rPr lang="zh-TW" altLang="en-US" smtClean="0">
                <a:solidFill>
                  <a:srgbClr val="FF0000"/>
                </a:solidFill>
              </a:rPr>
              <a:t>特定對象</a:t>
            </a:r>
            <a:r>
              <a:rPr lang="en-US" altLang="zh-TW" smtClean="0">
                <a:solidFill>
                  <a:srgbClr val="FF0000"/>
                </a:solidFill>
              </a:rPr>
              <a:t>】</a:t>
            </a:r>
            <a:r>
              <a:rPr lang="zh-TW" altLang="en-US" smtClean="0"/>
              <a:t>，使用各種</a:t>
            </a:r>
            <a:r>
              <a:rPr lang="en-US" altLang="zh-TW" smtClean="0">
                <a:solidFill>
                  <a:srgbClr val="FF0000"/>
                </a:solidFill>
              </a:rPr>
              <a:t>【</a:t>
            </a:r>
            <a:r>
              <a:rPr lang="zh-TW" altLang="en-US" smtClean="0">
                <a:solidFill>
                  <a:srgbClr val="FF0000"/>
                </a:solidFill>
              </a:rPr>
              <a:t>詐騙手法</a:t>
            </a:r>
            <a:r>
              <a:rPr lang="en-US" altLang="zh-TW" smtClean="0">
                <a:solidFill>
                  <a:srgbClr val="FF0000"/>
                </a:solidFill>
              </a:rPr>
              <a:t>】</a:t>
            </a:r>
            <a:r>
              <a:rPr lang="zh-TW" altLang="en-US" smtClean="0"/>
              <a:t>，獲得不當資訊，來達到施騙者的目的，可稱之為</a:t>
            </a:r>
            <a:r>
              <a:rPr lang="en-US" altLang="zh-TW" smtClean="0">
                <a:solidFill>
                  <a:srgbClr val="FF0000"/>
                </a:solidFill>
              </a:rPr>
              <a:t>【</a:t>
            </a:r>
            <a:r>
              <a:rPr lang="zh-TW" altLang="en-US" smtClean="0">
                <a:solidFill>
                  <a:srgbClr val="FF0000"/>
                </a:solidFill>
              </a:rPr>
              <a:t>社交工程</a:t>
            </a:r>
            <a:r>
              <a:rPr lang="en-US" altLang="zh-TW" smtClean="0">
                <a:solidFill>
                  <a:srgbClr val="FF0000"/>
                </a:solidFill>
              </a:rPr>
              <a:t>】</a:t>
            </a:r>
            <a:r>
              <a:rPr lang="zh-TW" altLang="en-US" smtClean="0"/>
              <a:t>。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修補系統漏洞</a:t>
            </a:r>
            <a:endParaRPr lang="en-US" altLang="zh-TW" smtClean="0"/>
          </a:p>
        </p:txBody>
      </p:sp>
      <p:pic>
        <p:nvPicPr>
          <p:cNvPr id="49155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84313"/>
            <a:ext cx="79930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安裝防毒軟體</a:t>
            </a:r>
            <a:endParaRPr 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05800" cy="55086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dirty="0" err="1" smtClean="0">
                <a:solidFill>
                  <a:srgbClr val="FF0000"/>
                </a:solidFill>
              </a:rPr>
              <a:t>免費防毒軟體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1600" b="1" dirty="0" err="1" smtClean="0"/>
              <a:t>軟體名稱：</a:t>
            </a:r>
            <a:r>
              <a:rPr lang="en-US" sz="1600" b="1" dirty="0" err="1" smtClean="0"/>
              <a:t>Avira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AntiVir</a:t>
            </a:r>
            <a:r>
              <a:rPr lang="en-US" sz="1600" b="1" dirty="0" smtClean="0"/>
              <a:t> Personal Free Antivirus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altLang="en-US" sz="1600" b="1" dirty="0" err="1" smtClean="0"/>
              <a:t>軟體語言：</a:t>
            </a:r>
            <a:r>
              <a:rPr lang="en-US" altLang="en-US" sz="1600" dirty="0" err="1" smtClean="0"/>
              <a:t>繁體中文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en-US" sz="1600" b="1" dirty="0" err="1" smtClean="0"/>
              <a:t>官方網站：</a:t>
            </a:r>
            <a:r>
              <a:rPr lang="en-US" altLang="ja-JP" sz="1600" dirty="0" err="1" smtClean="0">
                <a:hlinkClick r:id="rId2"/>
              </a:rPr>
              <a:t>http</a:t>
            </a:r>
            <a:r>
              <a:rPr lang="en-US" altLang="ja-JP" sz="1600" dirty="0" smtClean="0">
                <a:hlinkClick r:id="rId2"/>
              </a:rPr>
              <a:t>://</a:t>
            </a:r>
            <a:r>
              <a:rPr lang="en-US" altLang="ja-JP" sz="1600" dirty="0" err="1" smtClean="0">
                <a:hlinkClick r:id="rId2"/>
              </a:rPr>
              <a:t>www.free-av.com</a:t>
            </a:r>
            <a:r>
              <a:rPr lang="en-US" altLang="ja-JP" sz="1600" dirty="0" smtClean="0">
                <a:hlinkClick r:id="rId2"/>
              </a:rPr>
              <a:t>/</a:t>
            </a:r>
            <a:endParaRPr lang="en-US" altLang="ja-JP" sz="1600" dirty="0" smtClean="0"/>
          </a:p>
          <a:p>
            <a:pPr marL="0" indent="0">
              <a:buFontTx/>
              <a:buNone/>
            </a:pPr>
            <a:endParaRPr lang="en-US" sz="1600" b="1" dirty="0" smtClean="0"/>
          </a:p>
          <a:p>
            <a:pPr marL="0" indent="0">
              <a:buFontTx/>
              <a:buNone/>
            </a:pPr>
            <a:r>
              <a:rPr lang="en-US" altLang="en-US" sz="1600" b="1" dirty="0" err="1" smtClean="0"/>
              <a:t>軟體名稱：</a:t>
            </a:r>
            <a:r>
              <a:rPr lang="en-US" sz="1600" b="1" dirty="0" err="1" smtClean="0"/>
              <a:t>avast</a:t>
            </a:r>
            <a:r>
              <a:rPr lang="en-US" sz="1600" b="1" dirty="0" smtClean="0"/>
              <a:t>! antivirus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altLang="en-US" sz="1600" b="1" dirty="0" smtClean="0"/>
              <a:t>軟體語言：</a:t>
            </a:r>
            <a:r>
              <a:rPr lang="en-US" altLang="en-US" sz="1600" dirty="0" smtClean="0"/>
              <a:t>繁體中文（內建</a:t>
            </a:r>
            <a:r>
              <a:rPr lang="en-US" altLang="ja-JP" sz="1600" dirty="0" smtClean="0"/>
              <a:t>27</a:t>
            </a:r>
            <a:r>
              <a:rPr lang="en-US" altLang="en-US" sz="1600" dirty="0" smtClean="0"/>
              <a:t>國語言）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en-US" sz="1600" b="1" dirty="0" err="1" smtClean="0"/>
              <a:t>官方網站：</a:t>
            </a:r>
            <a:r>
              <a:rPr lang="en-US" altLang="ja-JP" sz="1600" dirty="0" err="1" smtClean="0">
                <a:hlinkClick r:id="rId3"/>
              </a:rPr>
              <a:t>http</a:t>
            </a:r>
            <a:r>
              <a:rPr lang="en-US" altLang="ja-JP" sz="1600" dirty="0" smtClean="0">
                <a:hlinkClick r:id="rId3"/>
              </a:rPr>
              <a:t>://</a:t>
            </a:r>
            <a:r>
              <a:rPr lang="en-US" altLang="ja-JP" sz="1600" dirty="0" err="1" smtClean="0">
                <a:hlinkClick r:id="rId3"/>
              </a:rPr>
              <a:t>www.avast.com</a:t>
            </a:r>
            <a:r>
              <a:rPr lang="en-US" altLang="ja-JP" sz="1600" dirty="0" smtClean="0">
                <a:hlinkClick r:id="rId3"/>
              </a:rPr>
              <a:t>/</a:t>
            </a:r>
            <a:endParaRPr lang="en-US" altLang="ja-JP" sz="1600" dirty="0" smtClean="0"/>
          </a:p>
          <a:p>
            <a:pPr marL="0" indent="0">
              <a:buFontTx/>
              <a:buNone/>
            </a:pPr>
            <a:endParaRPr lang="en-US" sz="1600" b="1" dirty="0" smtClean="0"/>
          </a:p>
          <a:p>
            <a:pPr marL="0" indent="0">
              <a:buFontTx/>
              <a:buNone/>
            </a:pPr>
            <a:r>
              <a:rPr lang="en-US" altLang="en-US" sz="1600" b="1" dirty="0" err="1" smtClean="0"/>
              <a:t>軟體名稱：</a:t>
            </a:r>
            <a:r>
              <a:rPr lang="en-US" sz="1600" b="1" dirty="0" err="1" smtClean="0"/>
              <a:t>AVG</a:t>
            </a:r>
            <a:r>
              <a:rPr lang="en-US" sz="1600" b="1" dirty="0" smtClean="0"/>
              <a:t> </a:t>
            </a:r>
            <a:r>
              <a:rPr lang="en-US" altLang="en-US" sz="1600" b="1" dirty="0" err="1" smtClean="0"/>
              <a:t>中文版免費防毒軟體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en-US" sz="1600" b="1" dirty="0" err="1" smtClean="0"/>
              <a:t>軟體語言：</a:t>
            </a:r>
            <a:r>
              <a:rPr lang="en-US" altLang="en-US" sz="1600" dirty="0" err="1" smtClean="0"/>
              <a:t>繁體中文（內建多國語系</a:t>
            </a:r>
            <a:r>
              <a:rPr lang="en-US" altLang="en-US" sz="1600" dirty="0" smtClean="0"/>
              <a:t>）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en-US" sz="1600" b="1" dirty="0" err="1" smtClean="0"/>
              <a:t>官方網站：</a:t>
            </a:r>
            <a:r>
              <a:rPr lang="en-US" altLang="ja-JP" sz="1600" dirty="0" err="1" smtClean="0">
                <a:hlinkClick r:id="rId4"/>
              </a:rPr>
              <a:t>http</a:t>
            </a:r>
            <a:r>
              <a:rPr lang="en-US" altLang="ja-JP" sz="1600" dirty="0" smtClean="0">
                <a:hlinkClick r:id="rId4"/>
              </a:rPr>
              <a:t>://</a:t>
            </a:r>
            <a:r>
              <a:rPr lang="en-US" altLang="ja-JP" sz="1600" dirty="0" err="1" smtClean="0">
                <a:hlinkClick r:id="rId4"/>
              </a:rPr>
              <a:t>www.avgtaiwan.com</a:t>
            </a:r>
            <a:r>
              <a:rPr lang="en-US" altLang="ja-JP" sz="1600" dirty="0" smtClean="0">
                <a:hlinkClick r:id="rId4"/>
              </a:rPr>
              <a:t>/</a:t>
            </a:r>
            <a:endParaRPr lang="en-US" altLang="ja-JP" sz="1600" dirty="0" smtClean="0"/>
          </a:p>
          <a:p>
            <a:pPr marL="0" indent="0">
              <a:buFontTx/>
              <a:buNone/>
            </a:pPr>
            <a:endParaRPr lang="en-US" sz="1600" dirty="0" smtClean="0"/>
          </a:p>
          <a:p>
            <a:pPr marL="0" indent="0">
              <a:buFontTx/>
              <a:buNone/>
            </a:pPr>
            <a:r>
              <a:rPr lang="en-US" altLang="en-US" sz="1600" b="1" dirty="0" err="1" smtClean="0"/>
              <a:t>軟體名稱：</a:t>
            </a:r>
            <a:r>
              <a:rPr lang="en-US" sz="1600" b="1" dirty="0" err="1" smtClean="0"/>
              <a:t>PC</a:t>
            </a:r>
            <a:r>
              <a:rPr lang="en-US" sz="1600" b="1" dirty="0" smtClean="0"/>
              <a:t> Tools </a:t>
            </a:r>
            <a:r>
              <a:rPr lang="en-US" sz="1600" b="1" dirty="0" err="1" smtClean="0"/>
              <a:t>AntiVirus</a:t>
            </a:r>
            <a:r>
              <a:rPr lang="en-US" sz="1600" b="1" dirty="0" smtClean="0"/>
              <a:t> Free Edition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altLang="en-US" sz="1600" b="1" dirty="0" err="1" smtClean="0"/>
              <a:t>軟體語言：</a:t>
            </a:r>
            <a:r>
              <a:rPr lang="en-US" altLang="en-US" sz="1600" dirty="0" err="1" smtClean="0"/>
              <a:t>繁體中文（內建多國語系</a:t>
            </a:r>
            <a:r>
              <a:rPr lang="en-US" altLang="en-US" sz="1600" dirty="0" smtClean="0"/>
              <a:t>）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en-US" sz="1600" b="1" dirty="0" err="1" smtClean="0"/>
              <a:t>官方網站：</a:t>
            </a:r>
            <a:r>
              <a:rPr lang="en-US" altLang="ja-JP" sz="1600" dirty="0" err="1" smtClean="0">
                <a:hlinkClick r:id="rId5" tooltip="http://www.pctools.com/free-antivirus/"/>
              </a:rPr>
              <a:t>http</a:t>
            </a:r>
            <a:r>
              <a:rPr lang="en-US" altLang="ja-JP" sz="1600" dirty="0" smtClean="0">
                <a:hlinkClick r:id="rId5" tooltip="http://www.pctools.com/free-antivirus/"/>
              </a:rPr>
              <a:t>://</a:t>
            </a:r>
            <a:r>
              <a:rPr lang="en-US" altLang="ja-JP" sz="1600" dirty="0" err="1" smtClean="0">
                <a:hlinkClick r:id="rId5" tooltip="http://www.pctools.com/free-antivirus/"/>
              </a:rPr>
              <a:t>www.pctools.com</a:t>
            </a:r>
            <a:r>
              <a:rPr lang="en-US" altLang="ja-JP" sz="1600" dirty="0" smtClean="0">
                <a:hlinkClick r:id="rId5" tooltip="http://www.pctools.com/free-antivirus/"/>
              </a:rPr>
              <a:t>/</a:t>
            </a:r>
            <a:r>
              <a:rPr lang="en-US" altLang="ja-JP" sz="1600" dirty="0" err="1" smtClean="0">
                <a:hlinkClick r:id="rId5" tooltip="http://www.pctools.com/free-antivirus/"/>
              </a:rPr>
              <a:t>zh</a:t>
            </a:r>
            <a:r>
              <a:rPr lang="en-US" altLang="ja-JP" sz="1600" dirty="0" smtClean="0">
                <a:hlinkClick r:id="rId5" tooltip="http://www.pctools.com/free-antivirus/"/>
              </a:rPr>
              <a:t>/free-antivirus/</a:t>
            </a:r>
            <a:endParaRPr lang="en-US" altLang="ja-JP" sz="1600" dirty="0" smtClean="0"/>
          </a:p>
          <a:p>
            <a:pPr marL="0" indent="0">
              <a:buFontTx/>
              <a:buNone/>
            </a:pPr>
            <a:endParaRPr lang="en-US" sz="1600" b="1" dirty="0" smtClean="0"/>
          </a:p>
          <a:p>
            <a:pPr marL="0" indent="0">
              <a:buFontTx/>
              <a:buNone/>
            </a:pPr>
            <a:r>
              <a:rPr lang="en-US" altLang="en-US" sz="1600" b="1" dirty="0" err="1" smtClean="0"/>
              <a:t>軟體名稱：</a:t>
            </a:r>
            <a:r>
              <a:rPr lang="en-US" sz="1600" b="1" dirty="0" err="1" smtClean="0"/>
              <a:t>ClamWin</a:t>
            </a:r>
            <a:r>
              <a:rPr lang="en-US" sz="1600" b="1" dirty="0" smtClean="0"/>
              <a:t> Free Antivirus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altLang="en-US" sz="1600" b="1" dirty="0" err="1" smtClean="0"/>
              <a:t>軟體語言：</a:t>
            </a:r>
            <a:r>
              <a:rPr lang="en-US" altLang="en-US" sz="1600" dirty="0" err="1" smtClean="0"/>
              <a:t>英文版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en-US" sz="1600" b="1" dirty="0" err="1" smtClean="0"/>
              <a:t>官方網站：</a:t>
            </a:r>
            <a:r>
              <a:rPr lang="en-US" altLang="ja-JP" sz="1600" dirty="0" err="1" smtClean="0">
                <a:hlinkClick r:id="rId6" tooltip="http://www.pctools.com/free-antivirus/"/>
              </a:rPr>
              <a:t>http</a:t>
            </a:r>
            <a:r>
              <a:rPr lang="en-US" altLang="ja-JP" sz="1600" dirty="0" smtClean="0">
                <a:hlinkClick r:id="rId6" tooltip="http://www.pctools.com/free-antivirus/"/>
              </a:rPr>
              <a:t>://</a:t>
            </a:r>
            <a:r>
              <a:rPr lang="en-US" altLang="ja-JP" sz="1600" dirty="0" err="1" smtClean="0">
                <a:hlinkClick r:id="rId6" tooltip="http://www.pctools.com/free-antivirus/"/>
              </a:rPr>
              <a:t>www.clamwin.com</a:t>
            </a:r>
            <a:r>
              <a:rPr lang="en-US" altLang="ja-JP" sz="1600" dirty="0" smtClean="0">
                <a:hlinkClick r:id="rId6" tooltip="http://www.pctools.com/free-antivirus/"/>
              </a:rPr>
              <a:t>/</a:t>
            </a:r>
            <a:endParaRPr lang="en-US" sz="1600" dirty="0" smtClean="0"/>
          </a:p>
        </p:txBody>
      </p:sp>
      <p:pic>
        <p:nvPicPr>
          <p:cNvPr id="51204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1563" y="1447800"/>
            <a:ext cx="6810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62700" y="2667000"/>
            <a:ext cx="19002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/>
          </p:cNvPicPr>
          <p:nvPr/>
        </p:nvPicPr>
        <p:blipFill>
          <a:blip r:embed="rId9"/>
          <a:srcRect t="6361" r="85834" b="17273"/>
          <a:stretch>
            <a:fillRect/>
          </a:stretch>
        </p:blipFill>
        <p:spPr bwMode="auto">
          <a:xfrm>
            <a:off x="6972300" y="3733800"/>
            <a:ext cx="13716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91300" y="4800600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67500" y="5715000"/>
            <a:ext cx="1682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安裝間諜程式檢查軟體</a:t>
            </a:r>
            <a:endParaRPr lang="en-US" altLang="zh-TW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i="1" smtClean="0"/>
              <a:t>SpyBot Search &amp; Destroy</a:t>
            </a:r>
          </a:p>
        </p:txBody>
      </p:sp>
      <p:pic>
        <p:nvPicPr>
          <p:cNvPr id="52228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916113"/>
            <a:ext cx="74882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安裝間諜程式檢查軟體</a:t>
            </a:r>
            <a:endParaRPr lang="en-US" altLang="zh-TW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i="1" smtClean="0"/>
              <a:t>Advanced SystemCare</a:t>
            </a:r>
          </a:p>
        </p:txBody>
      </p:sp>
      <p:pic>
        <p:nvPicPr>
          <p:cNvPr id="53253" name="Picture 5" descr="C:\Users\Andy\Documents\講義畫面\Advanced SystemC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781894"/>
            <a:ext cx="7419976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關閉信件預覽</a:t>
            </a:r>
            <a:endParaRPr lang="en-US" altLang="zh-TW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請將</a:t>
            </a:r>
            <a:r>
              <a:rPr lang="en-US" altLang="zh-TW" smtClean="0"/>
              <a:t>Outlook Express</a:t>
            </a:r>
            <a:r>
              <a:rPr lang="zh-TW" altLang="en-US" smtClean="0"/>
              <a:t>的預覽窗格關閉</a:t>
            </a:r>
            <a:endParaRPr lang="en-US" altLang="zh-TW" smtClean="0"/>
          </a:p>
        </p:txBody>
      </p:sp>
      <p:grpSp>
        <p:nvGrpSpPr>
          <p:cNvPr id="54276" name="Group 9"/>
          <p:cNvGrpSpPr>
            <a:grpSpLocks/>
          </p:cNvGrpSpPr>
          <p:nvPr/>
        </p:nvGrpSpPr>
        <p:grpSpPr bwMode="auto">
          <a:xfrm>
            <a:off x="900113" y="1844675"/>
            <a:ext cx="7416800" cy="4537075"/>
            <a:chOff x="1008" y="1536"/>
            <a:chExt cx="3336" cy="2647"/>
          </a:xfrm>
        </p:grpSpPr>
        <p:pic>
          <p:nvPicPr>
            <p:cNvPr id="5427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8" y="1536"/>
              <a:ext cx="3312" cy="2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4278" name="Group 6"/>
            <p:cNvGrpSpPr>
              <a:grpSpLocks/>
            </p:cNvGrpSpPr>
            <p:nvPr/>
          </p:nvGrpSpPr>
          <p:grpSpPr bwMode="auto">
            <a:xfrm>
              <a:off x="1536" y="2928"/>
              <a:ext cx="2808" cy="1152"/>
              <a:chOff x="2394" y="5094"/>
              <a:chExt cx="7020" cy="2880"/>
            </a:xfrm>
          </p:grpSpPr>
          <p:sp>
            <p:nvSpPr>
              <p:cNvPr id="54279" name="Rectangle 7"/>
              <p:cNvSpPr>
                <a:spLocks noChangeArrowheads="1"/>
              </p:cNvSpPr>
              <p:nvPr/>
            </p:nvSpPr>
            <p:spPr bwMode="auto">
              <a:xfrm>
                <a:off x="2394" y="5094"/>
                <a:ext cx="7020" cy="288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0" name="Text Box 8"/>
              <p:cNvSpPr txBox="1">
                <a:spLocks noChangeArrowheads="1"/>
              </p:cNvSpPr>
              <p:nvPr/>
            </p:nvSpPr>
            <p:spPr bwMode="auto">
              <a:xfrm>
                <a:off x="5274" y="6354"/>
                <a:ext cx="180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kumimoji="0" lang="en-US" altLang="zh-TW" sz="1400" b="1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[</a:t>
                </a:r>
                <a:r>
                  <a:rPr kumimoji="0" lang="zh-TW" altLang="en-US" sz="1400" b="1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預覽窗格</a:t>
                </a:r>
                <a:r>
                  <a:rPr kumimoji="0" lang="en-US" altLang="zh-TW" sz="1400" b="1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]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關閉信件預覽</a:t>
            </a:r>
            <a:endParaRPr lang="en-US" altLang="zh-TW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檢視</a:t>
            </a:r>
            <a:r>
              <a:rPr lang="en-US" altLang="zh-TW" smtClean="0">
                <a:latin typeface="標楷體" pitchFamily="65" charset="-120"/>
              </a:rPr>
              <a:t> </a:t>
            </a:r>
            <a:r>
              <a:rPr lang="en-US" altLang="zh-TW" smtClean="0">
                <a:latin typeface="標楷體" pitchFamily="65" charset="-120"/>
                <a:sym typeface="Wingdings" charset="2"/>
              </a:rPr>
              <a:t></a:t>
            </a:r>
            <a:r>
              <a:rPr lang="en-US" altLang="zh-TW" smtClean="0">
                <a:latin typeface="標楷體" pitchFamily="65" charset="-120"/>
              </a:rPr>
              <a:t> </a:t>
            </a:r>
            <a:r>
              <a:rPr lang="zh-TW" altLang="en-US" smtClean="0">
                <a:latin typeface="標楷體" pitchFamily="65" charset="-120"/>
              </a:rPr>
              <a:t>「版面配置」</a:t>
            </a:r>
            <a:endParaRPr lang="en-US" altLang="zh-TW" smtClean="0">
              <a:latin typeface="標楷體" pitchFamily="65" charset="-120"/>
            </a:endParaRP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971550" y="1916113"/>
            <a:ext cx="7345363" cy="4427537"/>
            <a:chOff x="1173" y="1536"/>
            <a:chExt cx="3318" cy="2652"/>
          </a:xfrm>
        </p:grpSpPr>
        <p:pic>
          <p:nvPicPr>
            <p:cNvPr id="5530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3" y="1536"/>
              <a:ext cx="3318" cy="2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1488" y="1776"/>
              <a:ext cx="576" cy="1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關閉信件預覽</a:t>
            </a:r>
            <a:endParaRPr lang="en-US" altLang="zh-TW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視窗版面配置</a:t>
            </a:r>
            <a:r>
              <a:rPr lang="en-US" altLang="zh-TW" smtClean="0">
                <a:latin typeface="標楷體" pitchFamily="65" charset="-120"/>
              </a:rPr>
              <a:t> </a:t>
            </a:r>
            <a:r>
              <a:rPr lang="zh-TW" altLang="en-US" smtClean="0">
                <a:latin typeface="標楷體" pitchFamily="65" charset="-120"/>
              </a:rPr>
              <a:t>內容</a:t>
            </a:r>
            <a:r>
              <a:rPr lang="en-US" altLang="zh-TW" smtClean="0">
                <a:latin typeface="標楷體" pitchFamily="65" charset="-120"/>
              </a:rPr>
              <a:t> </a:t>
            </a:r>
            <a:r>
              <a:rPr lang="en-US" altLang="zh-TW" smtClean="0">
                <a:latin typeface="標楷體" pitchFamily="65" charset="-120"/>
                <a:sym typeface="Wingdings" charset="2"/>
              </a:rPr>
              <a:t></a:t>
            </a:r>
            <a:r>
              <a:rPr lang="en-US" altLang="zh-TW" smtClean="0">
                <a:latin typeface="標楷體" pitchFamily="65" charset="-120"/>
              </a:rPr>
              <a:t> 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</a:rPr>
              <a:t>不顯示</a:t>
            </a:r>
            <a:r>
              <a:rPr lang="zh-TW" altLang="en-US" smtClean="0">
                <a:latin typeface="標楷體" pitchFamily="65" charset="-120"/>
              </a:rPr>
              <a:t>「預覽窗格」</a:t>
            </a:r>
            <a:endParaRPr lang="en-US" altLang="zh-TW" smtClean="0">
              <a:latin typeface="標楷體" pitchFamily="65" charset="-120"/>
            </a:endParaRP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971550" y="1844675"/>
            <a:ext cx="7345363" cy="4641850"/>
            <a:chOff x="1173" y="1536"/>
            <a:chExt cx="3318" cy="2652"/>
          </a:xfrm>
        </p:grpSpPr>
        <p:pic>
          <p:nvPicPr>
            <p:cNvPr id="5632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3" y="1536"/>
              <a:ext cx="3318" cy="2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1200" y="2064"/>
              <a:ext cx="936" cy="4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使用電子郵件時應有的習慣</a:t>
            </a:r>
            <a:endParaRPr lang="en-US" altLang="zh-TW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600" b="1" smtClean="0"/>
              <a:t>收信</a:t>
            </a:r>
            <a:endParaRPr lang="en-US" altLang="zh-TW" sz="2600" b="1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檢查</a:t>
            </a:r>
            <a:r>
              <a:rPr lang="zh-TW" altLang="en-US" sz="2400" b="1" smtClean="0">
                <a:solidFill>
                  <a:srgbClr val="FF0000"/>
                </a:solidFill>
              </a:rPr>
              <a:t>寄件者的真偽</a:t>
            </a:r>
            <a:endParaRPr lang="en-US" altLang="zh-TW" sz="2400" b="1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確認信件</a:t>
            </a:r>
            <a:r>
              <a:rPr lang="zh-TW" altLang="en-US" sz="2400" b="1" smtClean="0">
                <a:solidFill>
                  <a:srgbClr val="FF0000"/>
                </a:solidFill>
              </a:rPr>
              <a:t>內容的真實度</a:t>
            </a:r>
            <a:endParaRPr lang="en-US" altLang="zh-TW" sz="2400" b="1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不輕易開啟郵件中的</a:t>
            </a:r>
            <a:r>
              <a:rPr lang="zh-TW" altLang="en-US" sz="2400" b="1" smtClean="0">
                <a:solidFill>
                  <a:srgbClr val="FF0000"/>
                </a:solidFill>
              </a:rPr>
              <a:t>超連結</a:t>
            </a:r>
            <a:r>
              <a:rPr lang="zh-TW" altLang="en-US" sz="2400" smtClean="0"/>
              <a:t>以及</a:t>
            </a:r>
            <a:r>
              <a:rPr lang="zh-TW" altLang="en-US" sz="2400" b="1" smtClean="0">
                <a:solidFill>
                  <a:srgbClr val="FF0000"/>
                </a:solidFill>
              </a:rPr>
              <a:t>附件</a:t>
            </a:r>
            <a:endParaRPr lang="en-US" altLang="zh-TW" sz="2400" b="1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開啟超連結或檔案前，確認對應軟體</a:t>
            </a:r>
            <a:r>
              <a:rPr lang="en-US" altLang="zh-TW" sz="2400" smtClean="0"/>
              <a:t> (</a:t>
            </a:r>
            <a:r>
              <a:rPr lang="zh-TW" altLang="en-US" sz="2400" smtClean="0"/>
              <a:t>例如：</a:t>
            </a:r>
            <a:r>
              <a:rPr lang="en-US" altLang="zh-TW" sz="2400" smtClean="0"/>
              <a:t>IE</a:t>
            </a:r>
            <a:r>
              <a:rPr lang="zh-TW" altLang="en-US" sz="2400" smtClean="0"/>
              <a:t>、</a:t>
            </a:r>
            <a:r>
              <a:rPr lang="en-US" altLang="zh-TW" sz="2400" smtClean="0"/>
              <a:t>Office</a:t>
            </a:r>
            <a:r>
              <a:rPr lang="zh-TW" altLang="en-US" sz="2400" smtClean="0"/>
              <a:t>、壓縮軟體</a:t>
            </a:r>
            <a:r>
              <a:rPr lang="en-US" altLang="zh-TW" sz="2400" smtClean="0"/>
              <a:t>) </a:t>
            </a:r>
            <a:r>
              <a:rPr lang="zh-TW" altLang="en-US" sz="2400" smtClean="0"/>
              <a:t>都保持在</a:t>
            </a:r>
            <a:r>
              <a:rPr lang="zh-TW" altLang="en-US" sz="2400" b="1" smtClean="0">
                <a:solidFill>
                  <a:srgbClr val="FF0000"/>
                </a:solidFill>
              </a:rPr>
              <a:t>最新的修補狀態</a:t>
            </a:r>
            <a:endParaRPr lang="en-US" altLang="zh-TW" sz="24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600" b="1" smtClean="0"/>
              <a:t>轉信或寄信</a:t>
            </a:r>
            <a:endParaRPr lang="en-US" altLang="zh-TW" sz="2600" b="1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b="1" smtClean="0">
                <a:solidFill>
                  <a:srgbClr val="FF0000"/>
                </a:solidFill>
              </a:rPr>
              <a:t>未經查證之訊息</a:t>
            </a:r>
            <a:r>
              <a:rPr lang="zh-TW" altLang="en-US" sz="2400" smtClean="0"/>
              <a:t>，不要轉寄</a:t>
            </a:r>
            <a:endParaRPr lang="en-US" altLang="zh-TW" sz="2400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轉寄郵件前先</a:t>
            </a:r>
            <a:r>
              <a:rPr lang="zh-TW" altLang="en-US" sz="2400" b="1" smtClean="0">
                <a:solidFill>
                  <a:srgbClr val="FF0000"/>
                </a:solidFill>
              </a:rPr>
              <a:t>將他人郵件地址刪除</a:t>
            </a:r>
            <a:r>
              <a:rPr lang="zh-TW" altLang="en-US" sz="2400" smtClean="0"/>
              <a:t>，避免別人郵件地址傳出</a:t>
            </a:r>
            <a:endParaRPr lang="en-US" altLang="zh-TW" sz="2400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寄送信件給群體收件者時，應將收件者列在</a:t>
            </a:r>
            <a:r>
              <a:rPr lang="zh-TW" altLang="en-US" sz="2400" b="1" smtClean="0">
                <a:solidFill>
                  <a:srgbClr val="FF0000"/>
                </a:solidFill>
              </a:rPr>
              <a:t>密件副件</a:t>
            </a:r>
            <a:r>
              <a:rPr lang="zh-TW" altLang="en-US" sz="2400" smtClean="0"/>
              <a:t>，以免收件人資訊外洩。</a:t>
            </a:r>
            <a:r>
              <a:rPr lang="en-US" altLang="zh-TW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zh-TW" sz="26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平時使用電腦應有的行為</a:t>
            </a:r>
            <a:endParaRPr lang="en-US" altLang="zh-TW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啟用防火牆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對重要資料進行</a:t>
            </a:r>
            <a:r>
              <a:rPr lang="zh-TW" altLang="en-US" b="1" dirty="0" smtClean="0">
                <a:solidFill>
                  <a:srgbClr val="FF0000"/>
                </a:solidFill>
              </a:rPr>
              <a:t>加密</a:t>
            </a:r>
            <a:r>
              <a:rPr lang="zh-TW" altLang="en-US" dirty="0" smtClean="0">
                <a:solidFill>
                  <a:srgbClr val="FF0000"/>
                </a:solidFill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</a:rPr>
              <a:t>備份</a:t>
            </a:r>
            <a:r>
              <a:rPr lang="en-US" altLang="zh-TW" dirty="0" smtClean="0"/>
              <a:t> (</a:t>
            </a:r>
            <a:r>
              <a:rPr lang="zh-TW" altLang="en-US" dirty="0" smtClean="0"/>
              <a:t>先加密再備份</a:t>
            </a:r>
            <a:r>
              <a:rPr lang="en-US" altLang="zh-TW" dirty="0" smtClean="0"/>
              <a:t>)</a:t>
            </a:r>
          </a:p>
          <a:p>
            <a:pPr eaLnBrk="1" hangingPunct="1"/>
            <a:r>
              <a:rPr lang="zh-TW" altLang="en-US" dirty="0" smtClean="0"/>
              <a:t>保持在</a:t>
            </a:r>
            <a:r>
              <a:rPr lang="zh-TW" altLang="en-US" b="1" dirty="0" smtClean="0">
                <a:solidFill>
                  <a:srgbClr val="FF0000"/>
                </a:solidFill>
              </a:rPr>
              <a:t>最低</a:t>
            </a:r>
            <a:r>
              <a:rPr lang="zh-TW" altLang="en-US" dirty="0" smtClean="0"/>
              <a:t>的使用權限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提高警覺，加強</a:t>
            </a:r>
            <a:r>
              <a:rPr lang="zh-TW" altLang="en-US" b="1" dirty="0" smtClean="0">
                <a:solidFill>
                  <a:srgbClr val="FF0000"/>
                </a:solidFill>
              </a:rPr>
              <a:t>危機意識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zh-TW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zh-TW" altLang="en-US" dirty="0" smtClean="0"/>
              <a:t>教育部全民資安素養網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b="1" dirty="0" smtClean="0">
                <a:solidFill>
                  <a:srgbClr val="FF0000"/>
                </a:solidFill>
                <a:hlinkClick r:id="rId2"/>
              </a:rPr>
              <a:t>https://isafe.moe.edu.tw/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zh-TW" altLang="en-US" dirty="0" smtClean="0"/>
              <a:t>行政院國家資通安全會報技術服務中心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b="1" dirty="0" smtClean="0">
                <a:solidFill>
                  <a:srgbClr val="FF0000"/>
                </a:solidFill>
                <a:hlinkClick r:id="rId3"/>
              </a:rPr>
              <a:t>http://www.icst.org.tw/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zh-TW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zh-TW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教育部</a:t>
            </a:r>
            <a:r>
              <a:rPr lang="en-US" altLang="zh-TW" dirty="0" smtClean="0"/>
              <a:t>103</a:t>
            </a:r>
            <a:r>
              <a:rPr lang="zh-TW" altLang="en-US" dirty="0" smtClean="0"/>
              <a:t>年度 </a:t>
            </a:r>
            <a:r>
              <a:rPr lang="zh-TW" altLang="en-US" dirty="0" smtClean="0"/>
              <a:t>臺灣學術網路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防範惡意電子郵件社交工程演練</a:t>
            </a:r>
            <a:endParaRPr lang="en-US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目的</a:t>
            </a:r>
            <a:endParaRPr lang="en-US" altLang="zh-TW" b="1" dirty="0" smtClean="0"/>
          </a:p>
          <a:p>
            <a:pPr marL="355600" lvl="1" indent="0" eaLnBrk="1" hangingPunct="1">
              <a:buNone/>
            </a:pPr>
            <a:r>
              <a:rPr lang="zh-TW" altLang="zh-TW" sz="2400" dirty="0" smtClean="0"/>
              <a:t>為提高</a:t>
            </a:r>
            <a:r>
              <a:rPr lang="zh-TW" altLang="en-US" sz="2400" dirty="0" smtClean="0"/>
              <a:t>教育體系各學校</a:t>
            </a:r>
            <a:r>
              <a:rPr lang="zh-TW" altLang="zh-TW" sz="2400" dirty="0" smtClean="0"/>
              <a:t>人員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警覺性</a:t>
            </a:r>
            <a:r>
              <a:rPr lang="zh-TW" altLang="zh-TW" sz="2400" dirty="0" smtClean="0"/>
              <a:t>以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降低社交工程攻擊風險</a:t>
            </a:r>
            <a:r>
              <a:rPr lang="zh-TW" altLang="zh-TW" sz="2400" dirty="0" smtClean="0"/>
              <a:t>，特訂定本</a:t>
            </a:r>
            <a:r>
              <a:rPr lang="zh-TW" altLang="en-US" sz="2400" dirty="0" smtClean="0"/>
              <a:t>計畫</a:t>
            </a:r>
            <a:r>
              <a:rPr lang="zh-TW" altLang="zh-TW" sz="2400" dirty="0" smtClean="0"/>
              <a:t>，舉辦相關資安教育訓練與宣導、規劃辦理演練</a:t>
            </a:r>
            <a:r>
              <a:rPr lang="zh-TW" altLang="en-US" sz="2400" dirty="0" smtClean="0"/>
              <a:t>服務</a:t>
            </a:r>
            <a:r>
              <a:rPr lang="zh-TW" altLang="zh-TW" sz="2400" dirty="0" smtClean="0"/>
              <a:t>作業，以強化人員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資安意識</a:t>
            </a:r>
            <a:r>
              <a:rPr lang="zh-TW" altLang="zh-TW" sz="2400" dirty="0" smtClean="0"/>
              <a:t>並檢驗機關宣導社交工程防制成效。</a:t>
            </a:r>
            <a:endParaRPr lang="en-US" altLang="zh-TW" b="1" dirty="0" smtClean="0"/>
          </a:p>
          <a:p>
            <a:pPr eaLnBrk="1" hangingPunct="1"/>
            <a:r>
              <a:rPr lang="zh-TW" altLang="en-US" b="1" dirty="0" smtClean="0"/>
              <a:t>對象</a:t>
            </a:r>
            <a:endParaRPr lang="en-US" altLang="zh-TW" sz="3000" b="1" dirty="0" smtClean="0"/>
          </a:p>
          <a:p>
            <a:pPr lvl="1" eaLnBrk="1" hangingPunct="1"/>
            <a:r>
              <a:rPr lang="zh-TW" altLang="en-US" sz="2400" dirty="0" smtClean="0"/>
              <a:t>依</a:t>
            </a:r>
            <a:r>
              <a:rPr lang="en-US" altLang="zh-TW" sz="2400" dirty="0" smtClean="0"/>
              <a:t>98/06/01</a:t>
            </a:r>
            <a:r>
              <a:rPr lang="zh-TW" altLang="en-US" sz="2400" dirty="0" smtClean="0"/>
              <a:t>資安發字第</a:t>
            </a:r>
            <a:r>
              <a:rPr lang="en-US" altLang="zh-TW" sz="2400" dirty="0" smtClean="0"/>
              <a:t>0980100328</a:t>
            </a:r>
            <a:r>
              <a:rPr lang="zh-TW" altLang="en-US" sz="2400" dirty="0" smtClean="0"/>
              <a:t>號函「</a:t>
            </a:r>
            <a:r>
              <a:rPr lang="zh-TW" altLang="en-US" sz="2400" b="1" dirty="0" smtClean="0"/>
              <a:t>政府機關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構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資訊安全責任等級分級作業施行計畫</a:t>
            </a:r>
            <a:r>
              <a:rPr lang="zh-TW" altLang="en-US" sz="2400" dirty="0" smtClean="0"/>
              <a:t>」辦理。</a:t>
            </a:r>
            <a:endParaRPr lang="en-US" altLang="zh-TW" sz="2400" dirty="0" smtClean="0"/>
          </a:p>
          <a:p>
            <a:pPr lvl="1" eaLnBrk="1" hangingPunct="1"/>
            <a:r>
              <a:rPr lang="zh-TW" altLang="en-US" sz="2400" dirty="0" smtClean="0"/>
              <a:t>資安等級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級單位 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 教育部、臺灣大學醫學院附設院、成功大學醫學院附設醫院。</a:t>
            </a:r>
            <a:endParaRPr lang="en-US" altLang="zh-TW" sz="2400" dirty="0" smtClean="0"/>
          </a:p>
          <a:p>
            <a:pPr lvl="1" eaLnBrk="1" hangingPunct="1"/>
            <a:r>
              <a:rPr lang="zh-TW" altLang="en-US" sz="2400" dirty="0" smtClean="0"/>
              <a:t>資安等級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級單位 </a:t>
            </a:r>
            <a:r>
              <a:rPr lang="en-US" altLang="zh-TW" sz="2400" dirty="0" smtClean="0"/>
              <a:t>–</a:t>
            </a:r>
            <a:r>
              <a:rPr lang="zh-TW" altLang="en-US" sz="2400" dirty="0" smtClean="0"/>
              <a:t> 臺灣學術網路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TANet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區網中心及縣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市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教育網路中心、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各公私立大學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社交工程攻擊</a:t>
            </a:r>
            <a:endParaRPr lang="en-US" altLang="zh-TW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利用</a:t>
            </a:r>
            <a:r>
              <a:rPr lang="zh-TW" altLang="en-US" smtClean="0">
                <a:solidFill>
                  <a:srgbClr val="FF0000"/>
                </a:solidFill>
              </a:rPr>
              <a:t>人性弱點</a:t>
            </a:r>
            <a:r>
              <a:rPr lang="zh-TW" altLang="en-US" smtClean="0"/>
              <a:t>、</a:t>
            </a:r>
            <a:r>
              <a:rPr lang="zh-TW" altLang="en-US" smtClean="0">
                <a:solidFill>
                  <a:srgbClr val="FF0000"/>
                </a:solidFill>
              </a:rPr>
              <a:t>人際交往</a:t>
            </a:r>
            <a:r>
              <a:rPr lang="zh-TW" altLang="en-US" smtClean="0"/>
              <a:t>或</a:t>
            </a:r>
            <a:r>
              <a:rPr lang="zh-TW" altLang="en-US" smtClean="0">
                <a:solidFill>
                  <a:srgbClr val="FF0000"/>
                </a:solidFill>
              </a:rPr>
              <a:t>互動特性</a:t>
            </a:r>
            <a:r>
              <a:rPr lang="zh-TW" altLang="en-US" smtClean="0"/>
              <a:t>所發展出來的一種攻擊方法。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早期社交工程是</a:t>
            </a:r>
            <a:r>
              <a:rPr lang="zh-TW" altLang="en-US" smtClean="0">
                <a:solidFill>
                  <a:srgbClr val="FF0000"/>
                </a:solidFill>
              </a:rPr>
              <a:t>使用電話</a:t>
            </a:r>
            <a:r>
              <a:rPr lang="zh-TW" altLang="en-US" smtClean="0"/>
              <a:t>或</a:t>
            </a:r>
            <a:r>
              <a:rPr lang="zh-TW" altLang="en-US" smtClean="0">
                <a:solidFill>
                  <a:srgbClr val="FF0000"/>
                </a:solidFill>
              </a:rPr>
              <a:t>其他非網路方式</a:t>
            </a:r>
            <a:r>
              <a:rPr lang="zh-TW" altLang="en-US" smtClean="0"/>
              <a:t>來詢問個人資料，而現在社交工程大都是利用</a:t>
            </a:r>
            <a:r>
              <a:rPr lang="zh-TW" altLang="en-US" smtClean="0">
                <a:solidFill>
                  <a:srgbClr val="FF0000"/>
                </a:solidFill>
              </a:rPr>
              <a:t>電子郵件</a:t>
            </a:r>
            <a:r>
              <a:rPr lang="zh-TW" altLang="en-US" smtClean="0"/>
              <a:t>或</a:t>
            </a:r>
            <a:r>
              <a:rPr lang="zh-TW" altLang="en-US" smtClean="0">
                <a:solidFill>
                  <a:srgbClr val="FF0000"/>
                </a:solidFill>
              </a:rPr>
              <a:t>網頁</a:t>
            </a:r>
            <a:r>
              <a:rPr lang="zh-TW" altLang="en-US" smtClean="0"/>
              <a:t>來進行攻擊。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透過電子郵件進行攻擊之常見手法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solidFill>
                  <a:srgbClr val="FF0000"/>
                </a:solidFill>
              </a:rPr>
              <a:t>假冒寄件者</a:t>
            </a:r>
            <a:endParaRPr lang="en-US" altLang="zh-TW" smtClean="0">
              <a:solidFill>
                <a:srgbClr val="FF0000"/>
              </a:solidFill>
            </a:endParaRPr>
          </a:p>
          <a:p>
            <a:pPr lvl="1" eaLnBrk="1" hangingPunct="1"/>
            <a:r>
              <a:rPr lang="zh-TW" altLang="en-US" smtClean="0">
                <a:solidFill>
                  <a:srgbClr val="FF0000"/>
                </a:solidFill>
              </a:rPr>
              <a:t>使用與業務相關或令人感興趣的郵件內容</a:t>
            </a:r>
            <a:endParaRPr lang="en-US" altLang="zh-TW" smtClean="0">
              <a:solidFill>
                <a:srgbClr val="FF0000"/>
              </a:solidFill>
            </a:endParaRPr>
          </a:p>
          <a:p>
            <a:pPr lvl="1" eaLnBrk="1" hangingPunct="1"/>
            <a:r>
              <a:rPr lang="zh-TW" altLang="en-US" smtClean="0">
                <a:solidFill>
                  <a:srgbClr val="FF0000"/>
                </a:solidFill>
              </a:rPr>
              <a:t>含有惡意程式的</a:t>
            </a:r>
            <a:r>
              <a:rPr lang="zh-TW" altLang="en-US" smtClean="0"/>
              <a:t>附件</a:t>
            </a:r>
            <a:r>
              <a:rPr lang="zh-TW" altLang="en-US" smtClean="0">
                <a:solidFill>
                  <a:srgbClr val="FF0000"/>
                </a:solidFill>
              </a:rPr>
              <a:t>或</a:t>
            </a:r>
            <a:r>
              <a:rPr lang="zh-TW" altLang="en-US" smtClean="0"/>
              <a:t>連結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solidFill>
                  <a:srgbClr val="FF0000"/>
                </a:solidFill>
              </a:rPr>
              <a:t>利用應用程式之弱點</a:t>
            </a:r>
            <a:r>
              <a:rPr lang="en-US" altLang="zh-TW" smtClean="0">
                <a:solidFill>
                  <a:srgbClr val="FF0000"/>
                </a:solidFill>
              </a:rPr>
              <a:t> (</a:t>
            </a:r>
            <a:r>
              <a:rPr lang="zh-TW" altLang="en-US" smtClean="0">
                <a:solidFill>
                  <a:srgbClr val="FF0000"/>
                </a:solidFill>
              </a:rPr>
              <a:t>包含零時差攻擊</a:t>
            </a:r>
            <a:r>
              <a:rPr lang="en-US" altLang="zh-TW" smtClean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教育部</a:t>
            </a:r>
            <a:r>
              <a:rPr lang="en-US" altLang="zh-TW" dirty="0" smtClean="0"/>
              <a:t>103</a:t>
            </a:r>
            <a:r>
              <a:rPr lang="zh-TW" altLang="en-US" dirty="0" smtClean="0"/>
              <a:t>年度 </a:t>
            </a:r>
            <a:r>
              <a:rPr lang="zh-TW" altLang="en-US" dirty="0" smtClean="0"/>
              <a:t>臺灣學術網路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防範惡意電子郵件社交工程演練</a:t>
            </a:r>
            <a:endParaRPr lang="en-US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演練說明</a:t>
            </a:r>
            <a:endParaRPr lang="en-US" altLang="zh-TW" b="1" dirty="0" smtClean="0"/>
          </a:p>
          <a:p>
            <a:pPr lvl="1" eaLnBrk="1" hangingPunct="1"/>
            <a:r>
              <a:rPr lang="zh-TW" altLang="en-US" b="1" dirty="0" smtClean="0"/>
              <a:t>演練方式</a:t>
            </a:r>
            <a:endParaRPr lang="en-US" altLang="zh-TW" b="1" dirty="0" smtClean="0"/>
          </a:p>
          <a:p>
            <a:pPr lvl="2" eaLnBrk="1" hangingPunct="1"/>
            <a:r>
              <a:rPr lang="zh-TW" altLang="en-US" dirty="0" smtClean="0"/>
              <a:t>區分為納入教育部集中辦理演練或各單位自行辦理演練，各單位擇一種方式辦理演練。</a:t>
            </a:r>
            <a:endParaRPr lang="en-US" altLang="zh-TW" dirty="0" smtClean="0"/>
          </a:p>
          <a:p>
            <a:pPr lvl="2" eaLnBrk="1" hangingPunct="1"/>
            <a:r>
              <a:rPr lang="zh-TW" altLang="en-US" dirty="0" smtClean="0"/>
              <a:t>自行辦理演練者，亦請參照教育部演練時程自行規劃辦理，將演練計畫函送教育部備查。演練結束後，將演練結果於</a:t>
            </a:r>
            <a:r>
              <a:rPr lang="en-US" altLang="zh-TW" dirty="0" smtClean="0"/>
              <a:t>103/5</a:t>
            </a:r>
            <a:r>
              <a:rPr lang="zh-TW" altLang="en-US" dirty="0" smtClean="0"/>
              <a:t>月</a:t>
            </a:r>
            <a:r>
              <a:rPr lang="zh-TW" altLang="en-US" dirty="0"/>
              <a:t>底</a:t>
            </a:r>
            <a:r>
              <a:rPr lang="zh-TW" altLang="en-US" dirty="0" smtClean="0"/>
              <a:t>前及</a:t>
            </a:r>
            <a:r>
              <a:rPr lang="en-US" altLang="zh-TW" dirty="0" smtClean="0"/>
              <a:t>103/9</a:t>
            </a:r>
            <a:r>
              <a:rPr lang="zh-TW" altLang="en-US" dirty="0" smtClean="0"/>
              <a:t>月底前再</a:t>
            </a:r>
            <a:r>
              <a:rPr lang="zh-TW" altLang="en-US" dirty="0" smtClean="0"/>
              <a:t>函送教育部彚整辦理評量。</a:t>
            </a:r>
            <a:endParaRPr lang="en-US" altLang="zh-TW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教育部</a:t>
            </a:r>
            <a:r>
              <a:rPr lang="en-US" altLang="zh-TW" dirty="0" smtClean="0"/>
              <a:t>103</a:t>
            </a:r>
            <a:r>
              <a:rPr lang="zh-TW" altLang="en-US" dirty="0" smtClean="0"/>
              <a:t>年度 </a:t>
            </a:r>
            <a:r>
              <a:rPr lang="zh-TW" altLang="en-US" dirty="0" smtClean="0"/>
              <a:t>臺灣學術網路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防範惡意電子郵件社交工程演練</a:t>
            </a:r>
            <a:endParaRPr lang="en-US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演練說明</a:t>
            </a:r>
            <a:endParaRPr lang="en-US" altLang="zh-TW" b="1" dirty="0" smtClean="0"/>
          </a:p>
          <a:p>
            <a:pPr lvl="1" eaLnBrk="1" hangingPunct="1"/>
            <a:r>
              <a:rPr lang="zh-TW" altLang="en-US" b="1" dirty="0" smtClean="0"/>
              <a:t>教育訓練</a:t>
            </a:r>
            <a:endParaRPr lang="en-US" altLang="zh-TW" b="1" dirty="0" smtClean="0"/>
          </a:p>
          <a:p>
            <a:pPr lvl="2" eaLnBrk="1" hangingPunct="1"/>
            <a:r>
              <a:rPr lang="zh-TW" altLang="en-US" sz="2000" dirty="0" smtClean="0"/>
              <a:t>依</a:t>
            </a:r>
            <a:r>
              <a:rPr lang="en-US" altLang="zh-TW" sz="2000" dirty="0" smtClean="0"/>
              <a:t>102/9/9</a:t>
            </a:r>
            <a:r>
              <a:rPr lang="zh-TW" altLang="en-US" sz="2000" dirty="0" smtClean="0"/>
              <a:t>行政院頒「國家資通安全通報應變作業綱要」辦理</a:t>
            </a:r>
            <a:r>
              <a:rPr lang="zh-TW" altLang="en-US" sz="2000" dirty="0" smtClean="0"/>
              <a:t>，各機關應按其資安等級，每年定期</a:t>
            </a:r>
            <a:r>
              <a:rPr lang="zh-TW" altLang="en-US" sz="2000" dirty="0" smtClean="0"/>
              <a:t>舉辦防範惡意電子郵件社交工程演練。</a:t>
            </a:r>
            <a:endParaRPr lang="en-US" altLang="zh-TW" sz="2000" dirty="0" smtClean="0"/>
          </a:p>
          <a:p>
            <a:pPr lvl="2" eaLnBrk="1" hangingPunct="1"/>
            <a:r>
              <a:rPr lang="zh-TW" altLang="en-US" sz="2000" dirty="0" smtClean="0"/>
              <a:t>資安教育訓練應納入社交工程防制有關之認知宣導，並著重攻擊實例說明，各機關學校人員每年至少需接受</a:t>
            </a:r>
            <a:r>
              <a:rPr lang="en-US" altLang="zh-TW" sz="2000" dirty="0" smtClean="0">
                <a:solidFill>
                  <a:srgbClr val="FF0000"/>
                </a:solidFill>
              </a:rPr>
              <a:t>1</a:t>
            </a:r>
            <a:r>
              <a:rPr lang="zh-TW" altLang="en-US" sz="2000" dirty="0" smtClean="0"/>
              <a:t>小時社交工程防制宣導講習。</a:t>
            </a:r>
            <a:endParaRPr lang="en-US" altLang="zh-TW" sz="2000" dirty="0" smtClean="0"/>
          </a:p>
          <a:p>
            <a:pPr lvl="2" eaLnBrk="1" hangingPunct="1"/>
            <a:r>
              <a:rPr lang="zh-TW" altLang="en-US" sz="2000" dirty="0" smtClean="0"/>
              <a:t>宣導課程應分兩階段辦理：</a:t>
            </a:r>
            <a:endParaRPr lang="en-US" altLang="zh-TW" sz="2000" dirty="0" smtClean="0"/>
          </a:p>
          <a:p>
            <a:pPr lvl="3" eaLnBrk="1" hangingPunct="1"/>
            <a:r>
              <a:rPr lang="zh-TW" altLang="en-US" b="1" dirty="0" smtClean="0"/>
              <a:t>第一階段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於演練作業辦理前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：</a:t>
            </a:r>
            <a:r>
              <a:rPr lang="zh-TW" altLang="zh-TW" dirty="0" smtClean="0"/>
              <a:t>各機關學校應針對單位所有行政人員，</a:t>
            </a:r>
            <a:r>
              <a:rPr lang="zh-TW" altLang="zh-TW" b="1" dirty="0" smtClean="0">
                <a:solidFill>
                  <a:srgbClr val="FF0000"/>
                </a:solidFill>
              </a:rPr>
              <a:t>全面性實施</a:t>
            </a:r>
            <a:r>
              <a:rPr lang="zh-TW" altLang="zh-TW" dirty="0" smtClean="0"/>
              <a:t>教育訓練。</a:t>
            </a:r>
            <a:endParaRPr lang="en-US" altLang="zh-TW" dirty="0" smtClean="0"/>
          </a:p>
          <a:p>
            <a:pPr lvl="3" eaLnBrk="1" hangingPunct="1"/>
            <a:r>
              <a:rPr lang="zh-TW" altLang="zh-TW" b="1" dirty="0" smtClean="0"/>
              <a:t>第二階段</a:t>
            </a:r>
            <a:r>
              <a:rPr lang="en-US" altLang="zh-TW" b="1" dirty="0" smtClean="0"/>
              <a:t>(</a:t>
            </a:r>
            <a:r>
              <a:rPr lang="zh-TW" altLang="zh-TW" b="1" dirty="0" smtClean="0"/>
              <a:t>於演練作業完成後</a:t>
            </a:r>
            <a:r>
              <a:rPr lang="en-US" altLang="zh-TW" b="1" dirty="0" smtClean="0"/>
              <a:t>)</a:t>
            </a:r>
            <a:r>
              <a:rPr lang="zh-TW" altLang="zh-TW" b="1" dirty="0" smtClean="0"/>
              <a:t>：</a:t>
            </a:r>
            <a:r>
              <a:rPr lang="zh-TW" altLang="zh-TW" dirty="0" smtClean="0"/>
              <a:t>針對開啟惡意郵件比例較高、點閱惡意郵件所附連結或檔案之</a:t>
            </a:r>
            <a:r>
              <a:rPr lang="zh-TW" altLang="en-US" dirty="0" smtClean="0"/>
              <a:t>人員</a:t>
            </a:r>
            <a:r>
              <a:rPr lang="zh-TW" altLang="zh-TW" dirty="0" smtClean="0"/>
              <a:t>再次進行</a:t>
            </a:r>
            <a:r>
              <a:rPr lang="zh-TW" altLang="en-US" dirty="0" smtClean="0"/>
              <a:t>教育訓練加強</a:t>
            </a:r>
            <a:r>
              <a:rPr lang="zh-TW" altLang="zh-TW" dirty="0" smtClean="0"/>
              <a:t>宣導，以強化其警覺性。</a:t>
            </a:r>
            <a:endParaRPr lang="en-US" altLang="zh-TW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教育部</a:t>
            </a:r>
            <a:r>
              <a:rPr lang="en-US" altLang="zh-TW" dirty="0" smtClean="0"/>
              <a:t>103</a:t>
            </a:r>
            <a:r>
              <a:rPr lang="zh-TW" altLang="en-US" dirty="0" smtClean="0"/>
              <a:t>年度 </a:t>
            </a:r>
            <a:r>
              <a:rPr lang="zh-TW" altLang="en-US" dirty="0" smtClean="0"/>
              <a:t>臺灣學術網路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防範惡意電子郵件社交工程演練</a:t>
            </a:r>
            <a:endParaRPr lang="en-US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演練作業</a:t>
            </a:r>
            <a:endParaRPr lang="en-US" altLang="zh-TW" b="1" dirty="0" smtClean="0"/>
          </a:p>
          <a:p>
            <a:pPr lvl="1" eaLnBrk="1" hangingPunct="1"/>
            <a:r>
              <a:rPr lang="zh-TW" altLang="en-US" b="1" dirty="0" smtClean="0"/>
              <a:t>演練時程</a:t>
            </a:r>
            <a:endParaRPr lang="en-US" altLang="zh-TW" b="1" dirty="0" smtClean="0"/>
          </a:p>
          <a:p>
            <a:pPr lvl="2" eaLnBrk="1" hangingPunct="1"/>
            <a:r>
              <a:rPr lang="zh-TW" altLang="en-US" b="1" dirty="0" smtClean="0"/>
              <a:t>提報演練名單：</a:t>
            </a:r>
            <a:r>
              <a:rPr lang="zh-TW" altLang="en-US" dirty="0" smtClean="0"/>
              <a:t>如採納入教育部集中辦理者，請</a:t>
            </a:r>
            <a:r>
              <a:rPr lang="zh-TW" altLang="en-US" dirty="0" smtClean="0"/>
              <a:t>於</a:t>
            </a:r>
            <a:r>
              <a:rPr lang="en-US" altLang="zh-TW" dirty="0" smtClean="0"/>
              <a:t>4/25</a:t>
            </a:r>
            <a:r>
              <a:rPr lang="zh-TW" altLang="en-US" dirty="0" smtClean="0"/>
              <a:t>前</a:t>
            </a:r>
            <a:r>
              <a:rPr lang="zh-TW" altLang="en-US" dirty="0" smtClean="0"/>
              <a:t>提報至少</a:t>
            </a:r>
            <a:r>
              <a:rPr lang="en-US" altLang="zh-TW" b="1" dirty="0" smtClean="0">
                <a:solidFill>
                  <a:srgbClr val="FF0000"/>
                </a:solidFill>
              </a:rPr>
              <a:t>1/2</a:t>
            </a:r>
            <a:r>
              <a:rPr lang="zh-TW" altLang="zh-TW" dirty="0" smtClean="0"/>
              <a:t>行政人員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 eaLnBrk="1" hangingPunct="1"/>
            <a:r>
              <a:rPr lang="zh-TW" altLang="en-US" b="1" dirty="0" smtClean="0"/>
              <a:t>各機關學校自行辦理宣導教育訓練</a:t>
            </a:r>
            <a:r>
              <a:rPr lang="zh-TW" altLang="en-US" b="1" dirty="0" smtClean="0"/>
              <a:t>：</a:t>
            </a:r>
            <a:r>
              <a:rPr lang="en-US" altLang="zh-TW" b="1" dirty="0" smtClean="0">
                <a:solidFill>
                  <a:srgbClr val="FF0000"/>
                </a:solidFill>
              </a:rPr>
              <a:t>5</a:t>
            </a:r>
            <a:r>
              <a:rPr lang="zh-TW" altLang="en-US" b="1" dirty="0" smtClean="0">
                <a:solidFill>
                  <a:srgbClr val="FF0000"/>
                </a:solidFill>
              </a:rPr>
              <a:t>月上旬前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全部行政人員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 eaLnBrk="1" hangingPunct="1"/>
            <a:r>
              <a:rPr lang="zh-TW" altLang="en-US" b="1" dirty="0" smtClean="0"/>
              <a:t>教育部進行第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次集中演練</a:t>
            </a:r>
            <a:r>
              <a:rPr lang="zh-TW" altLang="en-US" b="1" dirty="0" smtClean="0"/>
              <a:t>：</a:t>
            </a:r>
            <a:r>
              <a:rPr lang="en-US" altLang="zh-TW" b="1" dirty="0" smtClean="0">
                <a:solidFill>
                  <a:srgbClr val="FF0000"/>
                </a:solidFill>
              </a:rPr>
              <a:t>5</a:t>
            </a:r>
            <a:r>
              <a:rPr lang="zh-TW" altLang="en-US" b="1" dirty="0" smtClean="0">
                <a:solidFill>
                  <a:srgbClr val="FF0000"/>
                </a:solidFill>
              </a:rPr>
              <a:t>月中、</a:t>
            </a:r>
            <a:r>
              <a:rPr lang="zh-TW" altLang="en-US" b="1" dirty="0" smtClean="0">
                <a:solidFill>
                  <a:srgbClr val="FF0000"/>
                </a:solidFill>
              </a:rPr>
              <a:t>下旬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lvl="2" eaLnBrk="1" hangingPunct="1"/>
            <a:r>
              <a:rPr lang="zh-TW" altLang="en-US" dirty="0" smtClean="0"/>
              <a:t>納入教育部演練單位針對開啟惡</a:t>
            </a:r>
            <a:r>
              <a:rPr lang="zh-TW" altLang="zh-TW" dirty="0" smtClean="0"/>
              <a:t>意郵件</a:t>
            </a:r>
            <a:r>
              <a:rPr lang="zh-TW" altLang="en-US" dirty="0" smtClean="0"/>
              <a:t>或點閱惡意郵件附件內容</a:t>
            </a:r>
            <a:r>
              <a:rPr lang="zh-TW" altLang="zh-TW" dirty="0" smtClean="0"/>
              <a:t>人員</a:t>
            </a:r>
            <a:r>
              <a:rPr lang="zh-TW" altLang="en-US" dirty="0" smtClean="0"/>
              <a:t>，進行加強宣導：</a:t>
            </a:r>
            <a:r>
              <a:rPr lang="en-US" altLang="zh-TW" b="1" dirty="0" smtClean="0">
                <a:solidFill>
                  <a:srgbClr val="FF0000"/>
                </a:solidFill>
              </a:rPr>
              <a:t>8~9</a:t>
            </a:r>
            <a:r>
              <a:rPr lang="zh-TW" altLang="en-US" b="1" dirty="0" smtClean="0">
                <a:solidFill>
                  <a:srgbClr val="FF0000"/>
                </a:solidFill>
              </a:rPr>
              <a:t>月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 eaLnBrk="1" hangingPunct="1"/>
            <a:r>
              <a:rPr lang="zh-TW" altLang="en-US" b="1" dirty="0" smtClean="0"/>
              <a:t>教育部進行第</a:t>
            </a:r>
            <a:r>
              <a:rPr lang="en-US" altLang="zh-TW" b="1" dirty="0" smtClean="0"/>
              <a:t>2</a:t>
            </a:r>
            <a:r>
              <a:rPr lang="zh-TW" altLang="en-US" b="1" dirty="0" smtClean="0"/>
              <a:t>次集中演練：</a:t>
            </a:r>
            <a:r>
              <a:rPr lang="en-US" altLang="zh-TW" b="1" dirty="0" smtClean="0">
                <a:solidFill>
                  <a:srgbClr val="FF0000"/>
                </a:solidFill>
              </a:rPr>
              <a:t>9</a:t>
            </a:r>
            <a:r>
              <a:rPr lang="zh-TW" altLang="en-US" b="1" dirty="0" smtClean="0">
                <a:solidFill>
                  <a:srgbClr val="FF0000"/>
                </a:solidFill>
              </a:rPr>
              <a:t>月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教育部</a:t>
            </a:r>
            <a:r>
              <a:rPr lang="en-US" altLang="zh-TW" dirty="0" smtClean="0"/>
              <a:t>103</a:t>
            </a:r>
            <a:r>
              <a:rPr lang="zh-TW" altLang="en-US" dirty="0" smtClean="0"/>
              <a:t>年度 </a:t>
            </a:r>
            <a:r>
              <a:rPr lang="zh-TW" altLang="en-US" dirty="0" smtClean="0"/>
              <a:t>臺灣學術網路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防範惡意電子郵件社交工程演練</a:t>
            </a:r>
            <a:endParaRPr lang="en-US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演練作業</a:t>
            </a:r>
            <a:endParaRPr lang="en-US" altLang="zh-TW" b="1" dirty="0" smtClean="0"/>
          </a:p>
          <a:p>
            <a:pPr lvl="1" eaLnBrk="1" hangingPunct="1"/>
            <a:r>
              <a:rPr lang="zh-TW" altLang="en-US" b="1" dirty="0" smtClean="0"/>
              <a:t>社交工程郵件型態</a:t>
            </a:r>
          </a:p>
          <a:p>
            <a:pPr lvl="2" eaLnBrk="1" hangingPunct="1"/>
            <a:r>
              <a:rPr lang="zh-TW" altLang="en-US" dirty="0" smtClean="0"/>
              <a:t>由教育部資訊及科技教育司以偽冒公務、個人或公司行號等名義發送惡意郵件給演練對象，郵件主題分為政治、公務、健康養生、旅遊等類型，郵件內容包含連結網址或</a:t>
            </a:r>
            <a:r>
              <a:rPr lang="en-US" altLang="zh-TW" dirty="0" smtClean="0"/>
              <a:t>word</a:t>
            </a:r>
            <a:r>
              <a:rPr lang="zh-TW" altLang="en-US" dirty="0" smtClean="0"/>
              <a:t>附檔。</a:t>
            </a:r>
            <a:endParaRPr lang="en-US" altLang="zh-TW" dirty="0" smtClean="0"/>
          </a:p>
          <a:p>
            <a:pPr lvl="2" eaLnBrk="1" hangingPunct="1"/>
            <a:r>
              <a:rPr lang="zh-TW" altLang="en-US" dirty="0" smtClean="0"/>
              <a:t>當各演練對象開啟郵件</a:t>
            </a:r>
            <a:r>
              <a:rPr lang="zh-TW" altLang="en-US" dirty="0" smtClean="0"/>
              <a:t>或點閱郵件所附連結或檔案時，即留下紀錄。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64243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教育部</a:t>
            </a:r>
            <a:r>
              <a:rPr lang="en-US" altLang="zh-TW" dirty="0" smtClean="0"/>
              <a:t>103</a:t>
            </a:r>
            <a:r>
              <a:rPr lang="zh-TW" altLang="en-US" dirty="0" smtClean="0"/>
              <a:t>年度 </a:t>
            </a:r>
            <a:r>
              <a:rPr lang="zh-TW" altLang="en-US" dirty="0" smtClean="0"/>
              <a:t>臺灣學術網路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防範惡意電子郵件社交工程演練</a:t>
            </a:r>
            <a:endParaRPr lang="en-US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5111750"/>
          </a:xfrm>
        </p:spPr>
        <p:txBody>
          <a:bodyPr/>
          <a:lstStyle/>
          <a:p>
            <a:r>
              <a:rPr lang="zh-TW" altLang="zh-TW" sz="3200" b="1" dirty="0" smtClean="0"/>
              <a:t>評量標準</a:t>
            </a:r>
          </a:p>
          <a:p>
            <a:pPr lvl="1"/>
            <a:r>
              <a:rPr lang="zh-TW" altLang="zh-TW" dirty="0" smtClean="0"/>
              <a:t>各單位之惡意郵件開啟率及惡意連結</a:t>
            </a:r>
            <a:r>
              <a:rPr lang="en-US" altLang="zh-TW" dirty="0" smtClean="0"/>
              <a:t>(</a:t>
            </a:r>
            <a:r>
              <a:rPr lang="zh-TW" altLang="zh-TW" dirty="0" smtClean="0"/>
              <a:t>或檔案</a:t>
            </a:r>
            <a:r>
              <a:rPr lang="en-US" altLang="zh-TW" dirty="0" smtClean="0"/>
              <a:t>)</a:t>
            </a:r>
            <a:r>
              <a:rPr lang="zh-TW" altLang="zh-TW" dirty="0" smtClean="0"/>
              <a:t>點擊率計算方式如下：</a:t>
            </a:r>
          </a:p>
          <a:p>
            <a:pPr lvl="2"/>
            <a:r>
              <a:rPr lang="zh-TW" altLang="zh-TW" dirty="0" smtClean="0"/>
              <a:t>惡意郵件開啟率：</a:t>
            </a:r>
          </a:p>
          <a:p>
            <a:pPr marL="1165225" lvl="2" indent="0">
              <a:buNone/>
            </a:pPr>
            <a:r>
              <a:rPr lang="zh-TW" altLang="zh-TW" b="1" dirty="0" smtClean="0"/>
              <a:t>開啟惡意郵件之人數</a:t>
            </a:r>
            <a:r>
              <a:rPr lang="zh-TW" altLang="zh-TW" sz="800" b="1" dirty="0" smtClean="0"/>
              <a:t> </a:t>
            </a:r>
            <a:r>
              <a:rPr lang="en-US" altLang="zh-TW" b="1" dirty="0" smtClean="0"/>
              <a:t>/ </a:t>
            </a:r>
            <a:r>
              <a:rPr lang="zh-TW" altLang="zh-TW" b="1" dirty="0" smtClean="0"/>
              <a:t>機關提報人數</a:t>
            </a:r>
            <a:r>
              <a:rPr lang="zh-TW" altLang="zh-TW" dirty="0" smtClean="0"/>
              <a:t>。</a:t>
            </a:r>
          </a:p>
          <a:p>
            <a:pPr lvl="2"/>
            <a:r>
              <a:rPr lang="zh-TW" altLang="zh-TW" dirty="0" smtClean="0"/>
              <a:t>惡意連結</a:t>
            </a:r>
            <a:r>
              <a:rPr lang="en-US" altLang="zh-TW" dirty="0" smtClean="0"/>
              <a:t>(</a:t>
            </a:r>
            <a:r>
              <a:rPr lang="zh-TW" altLang="zh-TW" dirty="0" smtClean="0"/>
              <a:t>或檔案</a:t>
            </a:r>
            <a:r>
              <a:rPr lang="en-US" altLang="zh-TW" dirty="0" smtClean="0"/>
              <a:t>)</a:t>
            </a:r>
            <a:r>
              <a:rPr lang="zh-TW" altLang="zh-TW" dirty="0" smtClean="0"/>
              <a:t>點擊率：</a:t>
            </a:r>
          </a:p>
          <a:p>
            <a:pPr marL="1165225" lvl="2" indent="0">
              <a:buNone/>
            </a:pPr>
            <a:r>
              <a:rPr lang="zh-TW" altLang="zh-TW" b="1" dirty="0" smtClean="0"/>
              <a:t>點閱惡意郵件所附連結或檔案之人數</a:t>
            </a:r>
            <a:r>
              <a:rPr lang="zh-TW" altLang="zh-TW" sz="800" b="1" dirty="0" smtClean="0"/>
              <a:t> </a:t>
            </a:r>
            <a:r>
              <a:rPr lang="en-US" altLang="zh-TW" b="1" dirty="0" smtClean="0"/>
              <a:t>/ </a:t>
            </a:r>
            <a:r>
              <a:rPr lang="zh-TW" altLang="zh-TW" b="1" dirty="0" smtClean="0"/>
              <a:t>機關提報人數</a:t>
            </a:r>
            <a:r>
              <a:rPr lang="zh-TW" altLang="zh-TW" dirty="0" smtClean="0"/>
              <a:t>。</a:t>
            </a:r>
          </a:p>
          <a:p>
            <a:pPr lvl="1"/>
            <a:r>
              <a:rPr lang="zh-TW" altLang="zh-TW" dirty="0" smtClean="0"/>
              <a:t>各單位之惡意郵件開啟率</a:t>
            </a:r>
            <a:r>
              <a:rPr lang="zh-TW" altLang="zh-TW" b="1" dirty="0" smtClean="0">
                <a:solidFill>
                  <a:srgbClr val="FF0000"/>
                </a:solidFill>
              </a:rPr>
              <a:t>應低於</a:t>
            </a:r>
            <a:r>
              <a:rPr lang="en-US" altLang="zh-TW" b="1" dirty="0" smtClean="0">
                <a:solidFill>
                  <a:srgbClr val="FF0000"/>
                </a:solidFill>
              </a:rPr>
              <a:t>10%</a:t>
            </a:r>
            <a:r>
              <a:rPr lang="zh-TW" altLang="zh-TW" b="1" dirty="0" smtClean="0">
                <a:solidFill>
                  <a:srgbClr val="FF0000"/>
                </a:solidFill>
              </a:rPr>
              <a:t>以下</a:t>
            </a:r>
            <a:r>
              <a:rPr lang="zh-TW" altLang="zh-TW" b="1" dirty="0" smtClean="0"/>
              <a:t>；</a:t>
            </a:r>
            <a:r>
              <a:rPr lang="zh-TW" altLang="zh-TW" dirty="0" smtClean="0"/>
              <a:t>惡意連結</a:t>
            </a:r>
            <a:r>
              <a:rPr lang="en-US" altLang="zh-TW" dirty="0" smtClean="0"/>
              <a:t>(</a:t>
            </a:r>
            <a:r>
              <a:rPr lang="zh-TW" altLang="zh-TW" dirty="0" smtClean="0"/>
              <a:t>或檔案</a:t>
            </a:r>
            <a:r>
              <a:rPr lang="en-US" altLang="zh-TW" dirty="0" smtClean="0"/>
              <a:t>)</a:t>
            </a:r>
            <a:r>
              <a:rPr lang="zh-TW" altLang="zh-TW" dirty="0" smtClean="0"/>
              <a:t>點擊率</a:t>
            </a:r>
            <a:r>
              <a:rPr lang="zh-TW" altLang="zh-TW" b="1" dirty="0" smtClean="0">
                <a:solidFill>
                  <a:srgbClr val="FF0000"/>
                </a:solidFill>
              </a:rPr>
              <a:t>應低於</a:t>
            </a:r>
            <a:r>
              <a:rPr lang="en-US" altLang="zh-TW" b="1" dirty="0" smtClean="0">
                <a:solidFill>
                  <a:srgbClr val="FF0000"/>
                </a:solidFill>
              </a:rPr>
              <a:t>6%</a:t>
            </a:r>
            <a:r>
              <a:rPr lang="zh-TW" altLang="zh-TW" b="1" dirty="0" smtClean="0">
                <a:solidFill>
                  <a:srgbClr val="FF0000"/>
                </a:solidFill>
              </a:rPr>
              <a:t>以下</a:t>
            </a:r>
            <a:r>
              <a:rPr lang="zh-TW" altLang="zh-TW" b="1" dirty="0" smtClean="0"/>
              <a:t>。</a:t>
            </a:r>
            <a:endParaRPr lang="zh-TW" altLang="zh-TW" dirty="0" smtClean="0"/>
          </a:p>
          <a:p>
            <a:pPr lvl="1"/>
            <a:r>
              <a:rPr lang="zh-TW" altLang="zh-TW" dirty="0" smtClean="0"/>
              <a:t>自行辦理演練者於演練結束後，將演練結果</a:t>
            </a:r>
            <a:r>
              <a:rPr lang="zh-TW" altLang="zh-TW" dirty="0" smtClean="0"/>
              <a:t>於</a:t>
            </a:r>
            <a:r>
              <a:rPr lang="zh-TW" altLang="en-US" dirty="0" smtClean="0"/>
              <a:t> 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月上旬及</a:t>
            </a:r>
            <a:r>
              <a:rPr lang="en-US" altLang="zh-TW" dirty="0" smtClean="0"/>
              <a:t>9</a:t>
            </a:r>
            <a:r>
              <a:rPr lang="zh-TW" altLang="en-US" dirty="0" smtClean="0"/>
              <a:t>月底</a:t>
            </a:r>
            <a:r>
              <a:rPr lang="zh-TW" altLang="zh-TW" dirty="0" smtClean="0"/>
              <a:t>前</a:t>
            </a:r>
            <a:r>
              <a:rPr lang="zh-TW" altLang="zh-TW" dirty="0" smtClean="0"/>
              <a:t>函送</a:t>
            </a:r>
            <a:r>
              <a:rPr lang="zh-TW" altLang="en-US" dirty="0" smtClean="0"/>
              <a:t>教育</a:t>
            </a:r>
            <a:r>
              <a:rPr lang="zh-TW" altLang="zh-TW" dirty="0" smtClean="0"/>
              <a:t>部彙整辦理評量。</a:t>
            </a:r>
            <a:endParaRPr lang="en-US" altLang="zh-TW" dirty="0" smtClean="0"/>
          </a:p>
          <a:p>
            <a:endParaRPr lang="en-US" altLang="ja-JP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教育部</a:t>
            </a:r>
            <a:r>
              <a:rPr lang="en-US" altLang="zh-TW" dirty="0" smtClean="0"/>
              <a:t>103</a:t>
            </a:r>
            <a:r>
              <a:rPr lang="zh-TW" altLang="en-US" dirty="0" smtClean="0"/>
              <a:t>年度 </a:t>
            </a:r>
            <a:r>
              <a:rPr lang="zh-TW" altLang="en-US" dirty="0" smtClean="0"/>
              <a:t>臺灣學術網路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防範惡意電子郵件社交工程演練</a:t>
            </a:r>
            <a:endParaRPr lang="en-US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演練結果</a:t>
            </a:r>
            <a:endParaRPr lang="en-US" altLang="zh-TW" b="1" dirty="0" smtClean="0"/>
          </a:p>
          <a:p>
            <a:pPr lvl="1"/>
            <a:r>
              <a:rPr lang="zh-TW" altLang="zh-TW" dirty="0" smtClean="0"/>
              <a:t>預定</a:t>
            </a:r>
            <a:r>
              <a:rPr lang="zh-TW" altLang="zh-TW" dirty="0" smtClean="0"/>
              <a:t>於</a:t>
            </a:r>
            <a:r>
              <a:rPr lang="en-US" altLang="zh-TW" dirty="0" smtClean="0"/>
              <a:t>6</a:t>
            </a:r>
            <a:r>
              <a:rPr lang="zh-TW" altLang="zh-TW" dirty="0" smtClean="0"/>
              <a:t>月</a:t>
            </a:r>
            <a:r>
              <a:rPr lang="zh-TW" altLang="en-US" dirty="0" smtClean="0"/>
              <a:t>及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zh-TW" altLang="zh-TW" dirty="0" smtClean="0"/>
              <a:t>，</a:t>
            </a:r>
            <a:r>
              <a:rPr lang="zh-TW" altLang="zh-TW" dirty="0" smtClean="0"/>
              <a:t>由</a:t>
            </a:r>
            <a:r>
              <a:rPr lang="zh-TW" altLang="en-US" dirty="0" smtClean="0"/>
              <a:t>教育</a:t>
            </a:r>
            <a:r>
              <a:rPr lang="zh-TW" altLang="zh-TW" dirty="0" smtClean="0"/>
              <a:t>部資訊及科技教育司彙整演練報告</a:t>
            </a:r>
            <a:r>
              <a:rPr lang="zh-TW" altLang="zh-TW" dirty="0" smtClean="0"/>
              <a:t>，</a:t>
            </a:r>
            <a:r>
              <a:rPr lang="zh-TW" altLang="en-US" dirty="0" smtClean="0"/>
              <a:t>陳報行政院資通安全辦公室，</a:t>
            </a:r>
            <a:r>
              <a:rPr lang="zh-TW" altLang="zh-TW" dirty="0" smtClean="0"/>
              <a:t>並</a:t>
            </a:r>
            <a:r>
              <a:rPr lang="zh-TW" altLang="zh-TW" dirty="0" smtClean="0"/>
              <a:t>選取成績優良單位及待改善單位</a:t>
            </a:r>
            <a:r>
              <a:rPr lang="zh-TW" altLang="zh-TW" b="1" dirty="0" smtClean="0"/>
              <a:t>。</a:t>
            </a:r>
          </a:p>
          <a:p>
            <a:pPr lvl="1"/>
            <a:r>
              <a:rPr lang="zh-TW" altLang="zh-TW" dirty="0" smtClean="0"/>
              <a:t>演練成績優良單位，將依權責辦理相關人員敘獎事宜。</a:t>
            </a:r>
            <a:endParaRPr lang="en-US" altLang="ja-JP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73125"/>
            <a:ext cx="7560840" cy="7635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教育部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防範惡意郵件社交工程演練信件主題</a:t>
            </a:r>
            <a:endParaRPr lang="en-US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71600"/>
                <a:gridCol w="16002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編號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信件類別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信件標題</a:t>
                      </a:r>
                      <a:endParaRPr lang="en-US" altLang="zh-TW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Letter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生活類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您的報稅內容正確嗎？申報綜所稅</a:t>
                      </a:r>
                      <a:r>
                        <a:rPr lang="en-US" altLang="zh-TW" dirty="0" smtClean="0"/>
                        <a:t>7</a:t>
                      </a:r>
                      <a:r>
                        <a:rPr lang="zh-TW" altLang="en-US" dirty="0" smtClean="0"/>
                        <a:t>大錯誤必罰！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Letter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美女類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!!</a:t>
                      </a:r>
                      <a:r>
                        <a:rPr lang="zh-TW" altLang="en-US" dirty="0" smtClean="0"/>
                        <a:t>台灣最美獸醫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zh-TW" altLang="en-US" dirty="0" smtClean="0"/>
                        <a:t>連桃太郎都驚艷</a:t>
                      </a:r>
                      <a:r>
                        <a:rPr lang="en-US" altLang="zh-TW" dirty="0" smtClean="0"/>
                        <a:t>!!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Letter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健康類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炎炎夏日</a:t>
                      </a:r>
                      <a:r>
                        <a:rPr lang="en-US" altLang="zh-TW" baseline="0" dirty="0" smtClean="0"/>
                        <a:t> </a:t>
                      </a:r>
                      <a:r>
                        <a:rPr lang="zh-TW" altLang="en-US" baseline="0" dirty="0" smtClean="0"/>
                        <a:t>防曬不能少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Letter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知識類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地震時如何有效的保護自己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Letter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旅遊類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上海世博會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zh-TW" altLang="en-US" dirty="0" smtClean="0"/>
                        <a:t>台灣館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zh-TW" altLang="en-US" dirty="0" smtClean="0"/>
                        <a:t>天燈造型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zh-TW" altLang="en-US" dirty="0" smtClean="0"/>
                        <a:t>驚艷全場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Letter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趣味類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我家有小車神～七歲展現停車特技的小女孩</a:t>
                      </a:r>
                      <a:r>
                        <a:rPr lang="en-US" altLang="zh-TW" dirty="0" smtClean="0"/>
                        <a:t>!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Letter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社會類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美</a:t>
                      </a:r>
                      <a:r>
                        <a:rPr lang="en-US" altLang="zh-TW" dirty="0" smtClean="0"/>
                        <a:t>《</a:t>
                      </a:r>
                      <a:r>
                        <a:rPr lang="zh-TW" altLang="en-US" dirty="0" smtClean="0"/>
                        <a:t>時代</a:t>
                      </a:r>
                      <a:r>
                        <a:rPr lang="en-US" altLang="zh-TW" dirty="0" smtClean="0"/>
                        <a:t>》</a:t>
                      </a:r>
                      <a:r>
                        <a:rPr lang="zh-TW" altLang="en-US" dirty="0" smtClean="0"/>
                        <a:t>百大人物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zh-TW" altLang="en-US" dirty="0" smtClean="0"/>
                        <a:t>愛心婦陳樹菊入列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Letter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時事類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</a:t>
                      </a:r>
                      <a:r>
                        <a:rPr lang="zh-TW" altLang="en-US" dirty="0" smtClean="0"/>
                        <a:t>順向坡位置大分析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Letter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科技類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陽明團隊揭秘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zh-TW" altLang="en-US" dirty="0" smtClean="0"/>
                        <a:t>基因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zh-TW" altLang="en-US" dirty="0" smtClean="0"/>
                        <a:t>C</a:t>
                      </a:r>
                      <a:r>
                        <a:rPr lang="en-US" altLang="zh-TW" dirty="0" smtClean="0"/>
                        <a:t>isd2</a:t>
                      </a:r>
                      <a:r>
                        <a:rPr lang="en-US" altLang="zh-TW" baseline="0" dirty="0" smtClean="0"/>
                        <a:t> </a:t>
                      </a:r>
                      <a:r>
                        <a:rPr lang="zh-TW" altLang="en-US" baseline="0" dirty="0" smtClean="0"/>
                        <a:t>讓人長壽！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Letter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財經類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史上最難搶「鐵」飯碗</a:t>
                      </a:r>
                      <a:r>
                        <a:rPr lang="en-US" altLang="zh-TW" dirty="0" smtClean="0"/>
                        <a:t> </a:t>
                      </a:r>
                      <a:r>
                        <a:rPr lang="zh-TW" altLang="en-US" dirty="0" smtClean="0"/>
                        <a:t>錄取率僅</a:t>
                      </a:r>
                      <a:r>
                        <a:rPr lang="en-US" altLang="zh-TW" dirty="0" smtClean="0"/>
                        <a:t> 1.25%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範例一</a:t>
            </a:r>
            <a:r>
              <a:rPr lang="en-US" altLang="zh-TW" smtClean="0"/>
              <a:t> (</a:t>
            </a:r>
            <a:r>
              <a:rPr lang="en-US" altLang="en-US" smtClean="0"/>
              <a:t>趣味類－蛋糕</a:t>
            </a:r>
            <a:r>
              <a:rPr lang="en-US" altLang="ja-JP" smtClean="0"/>
              <a:t>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356225"/>
          </a:xfrm>
        </p:spPr>
        <p:txBody>
          <a:bodyPr numCol="2" spcCol="90000"/>
          <a:lstStyle/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主旨</a:t>
            </a:r>
            <a:r>
              <a:rPr lang="en-US" sz="1200" dirty="0" smtClean="0"/>
              <a:t>:</a:t>
            </a:r>
            <a:r>
              <a:rPr lang="zh-TW" altLang="en-US" sz="1200" dirty="0" smtClean="0"/>
              <a:t>鬼斧神工！你相信這全都是蛋糕嗎</a:t>
            </a:r>
            <a:r>
              <a:rPr lang="en-US" sz="1200" dirty="0" smtClean="0"/>
              <a:t>??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從</a:t>
            </a:r>
            <a:r>
              <a:rPr lang="en-US" sz="1200" dirty="0" smtClean="0"/>
              <a:t>:</a:t>
            </a:r>
            <a:r>
              <a:rPr lang="zh-TW" altLang="en-US" sz="1200" dirty="0" smtClean="0"/>
              <a:t>好吃又好看</a:t>
            </a:r>
            <a:r>
              <a:rPr lang="en-US" sz="1200" dirty="0" smtClean="0"/>
              <a:t> &lt;</a:t>
            </a:r>
            <a:r>
              <a:rPr lang="en-US" sz="1200" dirty="0" err="1" smtClean="0"/>
              <a:t>David_chen@yahoo.com</a:t>
            </a:r>
            <a:r>
              <a:rPr lang="en-US" sz="1200" dirty="0" smtClean="0"/>
              <a:t>&gt;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日期</a:t>
            </a:r>
            <a:r>
              <a:rPr lang="en-US" sz="1200" dirty="0" smtClean="0"/>
              <a:t>: Tue, 31 Aug 2010 16:47:26 +0800 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到</a:t>
            </a:r>
            <a:r>
              <a:rPr lang="en-US" sz="1200" dirty="0" smtClean="0"/>
              <a:t>:</a:t>
            </a:r>
            <a:r>
              <a:rPr lang="en-US" sz="1200" dirty="0" smtClean="0">
                <a:hlinkClick r:id="rId2"/>
              </a:rPr>
              <a:t>mli@ntu.edu.tw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600" dirty="0" smtClean="0"/>
              <a:t>鬼斧神工！你相信這全都是蛋糕嗎</a:t>
            </a:r>
            <a:r>
              <a:rPr lang="en-US" sz="1600" dirty="0" smtClean="0"/>
              <a:t>??</a:t>
            </a:r>
            <a:endParaRPr lang="zh-TW" altLang="en-US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蛋糕不再只是一層不變的圓形或是方形加上奶油而已了！現在蛋糕不僅是好吃，更要好看 有創意 才能擄獲消費者的心！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各式各樣的造型令人越來越難以相信這竟然是蛋糕！如上圖之皇冠造型之蛋糕，是不是真的很像真的皇冠呢</a:t>
            </a:r>
            <a:r>
              <a:rPr lang="en-US" sz="1200" dirty="0" smtClean="0"/>
              <a:t>?令壽星也有當國王或是女王的感覺！！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另一張圖更是細膩的表現出各種手工藝品的精隨，讓人看了都捨不得把蛋糕切開！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現在更有業者推出個人造型之蛋糕，針對消費者想要的造型，業者獨家幫您製作完全屬於您個人的蛋糕。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200" dirty="0" smtClean="0"/>
              <a:t>(</a:t>
            </a:r>
            <a:r>
              <a:rPr lang="en-US" sz="1200" dirty="0" smtClean="0">
                <a:hlinkClick r:id="rId3"/>
              </a:rPr>
              <a:t>更多蛋糕照片..</a:t>
            </a:r>
            <a:r>
              <a:rPr lang="en-US" sz="1200" dirty="0" smtClean="0"/>
              <a:t>)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61444" name="圖片 1" descr="http://203.74.210.113/image/tmp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5908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範例二</a:t>
            </a:r>
            <a:r>
              <a:rPr lang="en-US" altLang="zh-TW" smtClean="0"/>
              <a:t> (</a:t>
            </a:r>
            <a:r>
              <a:rPr lang="en-US" altLang="en-US" smtClean="0"/>
              <a:t>美容類－雷射</a:t>
            </a:r>
            <a:r>
              <a:rPr lang="en-US" altLang="ja-JP" smtClean="0"/>
              <a:t>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90000"/>
          <a:lstStyle/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主旨</a:t>
            </a:r>
            <a:r>
              <a:rPr lang="en-US" sz="1200" dirty="0" smtClean="0"/>
              <a:t>: </a:t>
            </a:r>
            <a:r>
              <a:rPr lang="zh-TW" altLang="en-US" sz="1200" dirty="0" smtClean="0"/>
              <a:t>小心！雷射當保養 護膚不成反毀容！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從</a:t>
            </a:r>
            <a:r>
              <a:rPr lang="en-US" sz="1200" dirty="0" smtClean="0"/>
              <a:t>: </a:t>
            </a:r>
            <a:r>
              <a:rPr lang="zh-TW" altLang="en-US" sz="1200" dirty="0" smtClean="0"/>
              <a:t>如何保養肌膚</a:t>
            </a:r>
            <a:r>
              <a:rPr lang="en-US" sz="1200" dirty="0" smtClean="0"/>
              <a:t> &lt;</a:t>
            </a:r>
            <a:r>
              <a:rPr lang="en-US" sz="1200" dirty="0" err="1" smtClean="0"/>
              <a:t>saveyourskin@msn.com</a:t>
            </a:r>
            <a:r>
              <a:rPr lang="en-US" sz="1200" dirty="0" smtClean="0"/>
              <a:t>&gt;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日期</a:t>
            </a:r>
            <a:r>
              <a:rPr lang="en-US" sz="1200" dirty="0" smtClean="0"/>
              <a:t>: Tue, 31 Aug 2010 16:47:18 +0800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到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2"/>
              </a:rPr>
              <a:t>mli@ntu.edu.tw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小心！雷射當保養 護膚不成反毀容！</a:t>
            </a:r>
            <a:r>
              <a:rPr lang="en-US" sz="1200" dirty="0" smtClean="0"/>
              <a:t>!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「醫生，我的臉被雷射打花了，還有救嗎？」在坊間強力促銷下，愈來愈多人把雷射當成一般的護膚保養，多次密集療程後，反而呈現黑黑白白的不 均勻膚色，台大醫院發現，這是過度雷射導致黑色素細胞死亡的「皮膚色素永久缺失」，患者皮膚呈現不可逆的白斑，原本想靠雷射變美的女性，慘遭毀容而悔不當 初。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　　 台大醫院皮膚部蔡呈芳醫師發現，這類被多次雷射打壞皮膚求診的患者近來明顯增多。蔡呈芳說，很多人一、兩周就去打雷射「保養」一下，但多次療程後，發現臉上肌膚出現大大小小白色的斑塊，皮膚不均勻脫色，看起來更花更醜。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　　 中華民國美容醫學醫學會教育長兼發言人宋奉宜表示，今年國際皮膚手術雜誌指出，間隔一周、連續五次、且劑量不高的淨膚雷射，還是會出現點狀脫色斑、反黑等 情況。蔡呈芳說，雷射一般建議間隔三至四周做一次，三個月療程結束就應停止，一旦出現不可逆的白斑，醫師也無能為力。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1200" dirty="0" smtClean="0">
                <a:hlinkClick r:id="rId3"/>
              </a:rPr>
              <a:t>雷射注意事項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endParaRPr lang="en-US" sz="1200" dirty="0" smtClean="0"/>
          </a:p>
        </p:txBody>
      </p:sp>
      <p:pic>
        <p:nvPicPr>
          <p:cNvPr id="62468" name="圖片 3" descr="http://203.74.210.113/image/tmp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514600"/>
            <a:ext cx="16589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範例三</a:t>
            </a:r>
            <a:r>
              <a:rPr lang="en-US" altLang="zh-TW" smtClean="0"/>
              <a:t> (</a:t>
            </a:r>
            <a:r>
              <a:rPr lang="en-US" altLang="en-US" smtClean="0"/>
              <a:t>健康類－眩暈</a:t>
            </a:r>
            <a:r>
              <a:rPr lang="en-US" altLang="ja-JP" smtClean="0"/>
              <a:t>)</a:t>
            </a:r>
            <a:endParaRPr 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305800" cy="5356225"/>
          </a:xfrm>
        </p:spPr>
        <p:txBody>
          <a:bodyPr numCol="2" spcCol="270000"/>
          <a:lstStyle/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主旨</a:t>
            </a:r>
            <a:r>
              <a:rPr lang="en-US" altLang="ja-JP" sz="1200" dirty="0" smtClean="0"/>
              <a:t>: </a:t>
            </a:r>
            <a:r>
              <a:rPr lang="zh-TW" altLang="en-US" sz="1200" dirty="0" smtClean="0"/>
              <a:t>眩暈患者苦不堪言 如何面對眩暈</a:t>
            </a:r>
            <a:r>
              <a:rPr lang="en-US" altLang="ja-JP" sz="1200" dirty="0" smtClean="0"/>
              <a:t>?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從</a:t>
            </a:r>
            <a:r>
              <a:rPr lang="en-US" altLang="ja-JP" sz="1200" dirty="0" smtClean="0"/>
              <a:t>: </a:t>
            </a:r>
            <a:r>
              <a:rPr lang="zh-TW" altLang="en-US" sz="1200" dirty="0" smtClean="0"/>
              <a:t>關心健康</a:t>
            </a:r>
            <a:r>
              <a:rPr lang="en-US" altLang="ja-JP" sz="1200" dirty="0" smtClean="0"/>
              <a:t> &lt;</a:t>
            </a:r>
            <a:r>
              <a:rPr lang="en-US" altLang="ja-JP" sz="1200" dirty="0" err="1" smtClean="0"/>
              <a:t>leowahtfor@yahoo.com.tw</a:t>
            </a:r>
            <a:r>
              <a:rPr lang="en-US" altLang="ja-JP" sz="1200" dirty="0" smtClean="0"/>
              <a:t>&gt;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日期</a:t>
            </a:r>
            <a:r>
              <a:rPr lang="en-US" altLang="ja-JP" sz="1200" dirty="0" smtClean="0"/>
              <a:t>: Tue, 31 Aug 2010 16:47:11 +0800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到</a:t>
            </a:r>
            <a:r>
              <a:rPr lang="en-US" altLang="ja-JP" sz="1200" dirty="0" smtClean="0"/>
              <a:t>: </a:t>
            </a:r>
            <a:r>
              <a:rPr lang="en-US" altLang="ja-JP" sz="1200" dirty="0" smtClean="0">
                <a:hlinkClick r:id="rId2"/>
              </a:rPr>
              <a:t>mli@ntu.edu.tw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天旋地轉並非強震 眩暈患者苦不堪言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如何面對眩暈</a:t>
            </a:r>
            <a:r>
              <a:rPr lang="en-US" altLang="ja-JP" sz="1200" dirty="0" smtClean="0"/>
              <a:t>?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最近全球頻傳強震，對於眩暈病人來說，即使沒有發生地震，整個人就會天旋地轉，有如坐在遊樂區中的大怒神、海盜船、旋轉咖啡杯，甚至暈眩到嘔吐、噁心，苦不堪言。 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　　為何會出現眩暈症狀？台北市中山醫院耳鼻喉科主任醫師暨宏仁診所院長李宏信指出，內耳是由蝸牛體及三半規管所組成。後者主管感覺及速 度，如果出現問題，就會導致眩暈。蝸牛體負責聽覺，內部淋巴液及神經毛細胞就像是一個接受體，接受外界音波，音波傳至腦內，就會產生聽覺。三半規管則由三 個互為垂直的半圓圈管所組成，主掌人體平衡。</a:t>
            </a:r>
            <a:endParaRPr lang="en-US" altLang="zh-TW" sz="1200" dirty="0" smtClean="0"/>
          </a:p>
          <a:p>
            <a:pPr marL="0" indent="0">
              <a:buFontTx/>
              <a:buNone/>
              <a:defRPr/>
            </a:pPr>
            <a:r>
              <a:rPr lang="zh-TW" altLang="en-US" sz="1200" dirty="0" smtClean="0">
                <a:latin typeface="標楷體" pitchFamily="65" charset="-120"/>
              </a:rPr>
              <a:t>三半規管內有淋巴液，就如同瓶子裡面裝水一樣。此外，三半規管附近密佈平衡神經，兩相作用下，製造出方向及速度等感覺。如果內耳老化、 血管不通，導致淋巴液分泌太多，就會造成積水，只要頭部稍微轉動、晃動，就會覺得搖得很厲害。李宏信形容，內耳的三半規管就好像是汽車的方向盤，要是方向 盤抓不穩，或是異常，就容易偏向一方，若是三半規管異常，就會導致眩暈，患者走路就會不穩。</a:t>
            </a:r>
          </a:p>
          <a:p>
            <a:pPr marL="0" indent="0">
              <a:buFontTx/>
              <a:buNone/>
              <a:defRPr/>
            </a:pPr>
            <a:r>
              <a:rPr lang="zh-TW" altLang="en-US" sz="1200" dirty="0" smtClean="0">
                <a:latin typeface="標楷體" pitchFamily="65" charset="-120"/>
              </a:rPr>
              <a:t>基本上，眩暈可以分為兩大類，有人一暈起來，暈到搞不清楚東西南北，天搖地動，暈到嘔吐、噁心。另一種人，眩暈程度沒有這麼厲害，就像在暈船一樣，站不穩、走路晃來晃去。</a:t>
            </a:r>
          </a:p>
          <a:p>
            <a:pPr marL="0" indent="0">
              <a:buFontTx/>
              <a:buNone/>
              <a:defRPr/>
            </a:pPr>
            <a:r>
              <a:rPr lang="zh-TW" altLang="en-US" sz="1200" dirty="0" smtClean="0">
                <a:latin typeface="標楷體" pitchFamily="65" charset="-120"/>
              </a:rPr>
              <a:t>　　造成眩暈的病因很多，大體說來，若是病患的生活太過緊張且壓力大，處於長期疲勞的狀況下，很容易造成血管異常收縮，造成局部組織貧血現象，導致神經壞死而萎縮，這也是自律神經過度興奮所引起的功能失調，同時可能會出現心悸、昏厥等症狀。</a:t>
            </a:r>
          </a:p>
          <a:p>
            <a:pPr marL="0" indent="0">
              <a:buFontTx/>
              <a:buNone/>
              <a:defRPr/>
            </a:pPr>
            <a:r>
              <a:rPr lang="zh-TW" altLang="en-US" sz="1200" dirty="0" smtClean="0">
                <a:latin typeface="標楷體" pitchFamily="65" charset="-120"/>
              </a:rPr>
              <a:t>　　至於內耳為何會積水？原因在於淋巴液分泌過多，或是排洩發生困難。李宏信分析，如果內耳血管不通，或是過於緊張、焦慮及疲倦，就容易造成血管收縮，影響養分的供應，長期下來，導致內耳蝸牛體、三半規管淋巴水腫，產生耳鳴、眩暈及重聽，一般統稱為梅尼爾氏症。</a:t>
            </a:r>
          </a:p>
          <a:p>
            <a:pPr marL="0" indent="0">
              <a:buFontTx/>
              <a:buNone/>
              <a:defRPr/>
            </a:pPr>
            <a:r>
              <a:rPr lang="zh-TW" altLang="en-US" sz="1200" dirty="0" smtClean="0">
                <a:latin typeface="標楷體" pitchFamily="65" charset="-120"/>
              </a:rPr>
              <a:t>　　針對內耳淋巴積水的原因，常是病患半規管的循環不佳，淋巴液分泌過多卻無法排出，導致內耳淋巴液的壓力增加。一般的對症治療，是利用利 尿劑來減壓，或施以內耳淋巴囊開鑿引流術，以達到減壓</a:t>
            </a:r>
          </a:p>
          <a:p>
            <a:pPr marL="0" indent="0" eaLnBrk="1" hangingPunct="1">
              <a:buFontTx/>
              <a:buNone/>
              <a:defRPr/>
            </a:pP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　　</a:t>
            </a:r>
            <a:endParaRPr lang="en-US" sz="1200" dirty="0" smtClean="0"/>
          </a:p>
        </p:txBody>
      </p:sp>
      <p:sp>
        <p:nvSpPr>
          <p:cNvPr id="63492" name="Content Placeholder 2"/>
          <p:cNvSpPr txBox="1">
            <a:spLocks/>
          </p:cNvSpPr>
          <p:nvPr/>
        </p:nvSpPr>
        <p:spPr bwMode="auto">
          <a:xfrm>
            <a:off x="4724400" y="1295400"/>
            <a:ext cx="37338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 sz="12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3493" name="圖片 5" descr="http://203.74.210.113/image/tmp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908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人性弱點</a:t>
            </a:r>
            <a:endParaRPr lang="en-US" altLang="zh-TW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駭客利用漏洞百出的</a:t>
            </a:r>
            <a:r>
              <a:rPr lang="en-US" altLang="zh-TW" smtClean="0">
                <a:solidFill>
                  <a:srgbClr val="FF0000"/>
                </a:solidFill>
              </a:rPr>
              <a:t>【</a:t>
            </a:r>
            <a:r>
              <a:rPr lang="zh-TW" altLang="en-US" smtClean="0">
                <a:solidFill>
                  <a:srgbClr val="FF0000"/>
                </a:solidFill>
              </a:rPr>
              <a:t>人性</a:t>
            </a:r>
            <a:r>
              <a:rPr lang="en-US" altLang="zh-TW" smtClean="0">
                <a:solidFill>
                  <a:srgbClr val="FF0000"/>
                </a:solidFill>
              </a:rPr>
              <a:t>】</a:t>
            </a:r>
            <a:r>
              <a:rPr lang="zh-TW" altLang="en-US" smtClean="0"/>
              <a:t>，來設計各式各樣的</a:t>
            </a:r>
            <a:r>
              <a:rPr lang="en-US" altLang="zh-TW" smtClean="0">
                <a:solidFill>
                  <a:srgbClr val="FF0000"/>
                </a:solidFill>
              </a:rPr>
              <a:t>【</a:t>
            </a:r>
            <a:r>
              <a:rPr lang="zh-TW" altLang="en-US" smtClean="0">
                <a:solidFill>
                  <a:srgbClr val="FF0000"/>
                </a:solidFill>
              </a:rPr>
              <a:t>詐騙手法</a:t>
            </a:r>
            <a:r>
              <a:rPr lang="en-US" altLang="zh-TW" smtClean="0">
                <a:solidFill>
                  <a:srgbClr val="FF0000"/>
                </a:solidFill>
              </a:rPr>
              <a:t>】</a:t>
            </a:r>
            <a:r>
              <a:rPr lang="zh-TW" altLang="en-US" smtClean="0"/>
              <a:t>。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solidFill>
                  <a:srgbClr val="FF0000"/>
                </a:solidFill>
              </a:rPr>
              <a:t>貪心</a:t>
            </a:r>
            <a:r>
              <a:rPr lang="zh-TW" altLang="en-US" smtClean="0"/>
              <a:t>：撿便宜的個性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solidFill>
                  <a:srgbClr val="FF0000"/>
                </a:solidFill>
              </a:rPr>
              <a:t>情色</a:t>
            </a:r>
            <a:r>
              <a:rPr lang="zh-TW" altLang="en-US" smtClean="0"/>
              <a:t>：食色性也多多益善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solidFill>
                  <a:srgbClr val="FF0000"/>
                </a:solidFill>
              </a:rPr>
              <a:t>好奇</a:t>
            </a:r>
            <a:r>
              <a:rPr lang="zh-TW" altLang="en-US" smtClean="0"/>
              <a:t>：探索八卦訊息的個性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solidFill>
                  <a:srgbClr val="FF0000"/>
                </a:solidFill>
              </a:rPr>
              <a:t>驚恐</a:t>
            </a:r>
            <a:r>
              <a:rPr lang="zh-TW" altLang="en-US" smtClean="0"/>
              <a:t>：威脅恐嚇讓人慌亂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solidFill>
                  <a:srgbClr val="FF0000"/>
                </a:solidFill>
              </a:rPr>
              <a:t>信任</a:t>
            </a:r>
            <a:r>
              <a:rPr lang="zh-TW" altLang="en-US" smtClean="0"/>
              <a:t>：輕易的相信不求實證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solidFill>
                  <a:srgbClr val="FF0000"/>
                </a:solidFill>
              </a:rPr>
              <a:t>不在意</a:t>
            </a:r>
            <a:r>
              <a:rPr lang="zh-TW" altLang="en-US" smtClean="0"/>
              <a:t>：沒那麼倒楣吧的想法</a:t>
            </a:r>
            <a:endParaRPr lang="en-US" altLang="zh-TW" smtClean="0"/>
          </a:p>
          <a:p>
            <a:pPr lvl="1" eaLnBrk="1" hangingPunct="1"/>
            <a:r>
              <a:rPr lang="zh-TW" altLang="en-US" smtClean="0">
                <a:solidFill>
                  <a:srgbClr val="FF0000"/>
                </a:solidFill>
              </a:rPr>
              <a:t>警覺力</a:t>
            </a:r>
            <a:r>
              <a:rPr lang="zh-TW" altLang="en-US" smtClean="0"/>
              <a:t>：無所謂後果的嚴重性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範例四</a:t>
            </a:r>
            <a:r>
              <a:rPr lang="en-US" altLang="zh-TW" smtClean="0"/>
              <a:t> (</a:t>
            </a:r>
            <a:r>
              <a:rPr lang="en-US" altLang="en-US" smtClean="0"/>
              <a:t>趣味類－冷笑話</a:t>
            </a:r>
            <a:r>
              <a:rPr lang="en-US" altLang="ja-JP" smtClean="0"/>
              <a:t>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356225"/>
          </a:xfrm>
        </p:spPr>
        <p:txBody>
          <a:bodyPr numCol="2" spcCol="180000"/>
          <a:lstStyle/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主旨</a:t>
            </a:r>
            <a:r>
              <a:rPr lang="en-US" sz="1200" dirty="0" smtClean="0"/>
              <a:t>: </a:t>
            </a:r>
            <a:r>
              <a:rPr lang="zh-TW" altLang="en-US" sz="1200" dirty="0" smtClean="0"/>
              <a:t>上班累了嗎</a:t>
            </a:r>
            <a:r>
              <a:rPr lang="en-US" sz="1200" dirty="0" smtClean="0"/>
              <a:t>?放鬆一下，輕鬆的冷笑話:)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從</a:t>
            </a:r>
            <a:r>
              <a:rPr lang="en-US" sz="1200" dirty="0" smtClean="0"/>
              <a:t>: </a:t>
            </a:r>
            <a:r>
              <a:rPr lang="zh-TW" altLang="en-US" sz="1200" dirty="0" smtClean="0"/>
              <a:t>笑話大全</a:t>
            </a:r>
            <a:r>
              <a:rPr lang="en-US" sz="1200" dirty="0" smtClean="0"/>
              <a:t> &lt;chungkang_1311@hotmail.com&gt;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日期</a:t>
            </a:r>
            <a:r>
              <a:rPr lang="en-US" sz="1200" dirty="0" smtClean="0"/>
              <a:t>: Tue, 31 Aug 2010 16:47:03 +0800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dirty="0" smtClean="0"/>
              <a:t>到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2"/>
              </a:rPr>
              <a:t>mli@ntu.edu.tw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TW" altLang="en-US" sz="1200" b="1" dirty="0" smtClean="0"/>
              <a:t>上班累了嗎</a:t>
            </a:r>
            <a:r>
              <a:rPr lang="en-US" sz="1200" b="1" dirty="0" smtClean="0"/>
              <a:t>?放鬆一下，輕鬆的冷笑話:)</a:t>
            </a:r>
            <a:endParaRPr lang="zh-TW" altLang="en-US" sz="1200" dirty="0" smtClean="0"/>
          </a:p>
          <a:p>
            <a:pPr marL="0" indent="0" eaLnBrk="1" hangingPunct="1">
              <a:buFontTx/>
              <a:buNone/>
              <a:defRPr/>
            </a:pPr>
            <a:endParaRPr lang="en-US" sz="1200" dirty="0" smtClean="0"/>
          </a:p>
          <a:p>
            <a:pPr marL="0" indent="0" eaLnBrk="1" hangingPunct="1">
              <a:buFontTx/>
              <a:buNone/>
              <a:defRPr/>
            </a:pPr>
            <a:endParaRPr lang="en-US" sz="1200" dirty="0" smtClean="0"/>
          </a:p>
          <a:p>
            <a:pPr marL="0" indent="0" eaLnBrk="1" hangingPunct="1">
              <a:buFontTx/>
              <a:buNone/>
              <a:defRPr/>
            </a:pPr>
            <a:endParaRPr lang="en-US" sz="1200" dirty="0" smtClean="0"/>
          </a:p>
          <a:p>
            <a:pPr marL="0" indent="0" eaLnBrk="1" hangingPunct="1">
              <a:buFontTx/>
              <a:buNone/>
              <a:defRPr/>
            </a:pPr>
            <a:endParaRPr lang="en-US" sz="1200" dirty="0" smtClean="0"/>
          </a:p>
          <a:p>
            <a:pPr marL="0" indent="0" eaLnBrk="1" hangingPunct="1">
              <a:buFontTx/>
              <a:buNone/>
              <a:defRPr/>
            </a:pPr>
            <a:endParaRPr lang="en-US" sz="1200" dirty="0" smtClean="0"/>
          </a:p>
          <a:p>
            <a:pPr marL="0" indent="0" eaLnBrk="1" hangingPunct="1">
              <a:buFontTx/>
              <a:buNone/>
              <a:defRPr/>
            </a:pPr>
            <a:endParaRPr lang="en-US" sz="1200" dirty="0" smtClean="0"/>
          </a:p>
          <a:p>
            <a:pPr marL="0" indent="0" eaLnBrk="1" hangingPunct="1">
              <a:buFontTx/>
              <a:buNone/>
              <a:defRPr/>
            </a:pPr>
            <a:endParaRPr lang="en-US" sz="1200" dirty="0" smtClean="0"/>
          </a:p>
          <a:p>
            <a:pPr marL="0" indent="0" eaLnBrk="1" hangingPunct="1">
              <a:buFontTx/>
              <a:buNone/>
              <a:defRPr/>
            </a:pPr>
            <a:endParaRPr lang="en-US" sz="12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1200" dirty="0" smtClean="0"/>
              <a:t>1、五元錢被犯罪團伙綁架了，打電話給百元鈔："餵！你兒子在這裡，不想我們撕票就用自己來換他！"百元鈔想了一下說："撕吧，撕了你們連5 塊錢都沒有了！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2 </a:t>
            </a:r>
            <a:r>
              <a:rPr lang="en-US" sz="1200" dirty="0" err="1" smtClean="0"/>
              <a:t>、一個人在沙漠裡快要餓死了，這時他撿到了神燈。神燈："我只可以實現你一個願望，快說吧，我趕時間。"人："我要老婆</a:t>
            </a:r>
            <a:r>
              <a:rPr lang="en-US" sz="1200" dirty="0" smtClean="0"/>
              <a:t>……"</a:t>
            </a:r>
            <a:r>
              <a:rPr lang="en-US" sz="1200" dirty="0" err="1" smtClean="0"/>
              <a:t>神燈立刻變出一個美女，然後不屑的說："都快餓死了還貪圖美色！可悲！"說完就消失了。人：</a:t>
            </a:r>
            <a:r>
              <a:rPr lang="en-US" sz="1200" dirty="0" smtClean="0"/>
              <a:t>"……餅。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 </a:t>
            </a:r>
            <a:r>
              <a:rPr lang="en-US" sz="1200" dirty="0" err="1" smtClean="0"/>
              <a:t>、蚯蚓一家這天很無聊，小蚯蚓就把自己切成兩段打羽毛球去了，蚯蚓媽媽覺得這方法不錯，就把自己切成四段打麻將去了，蚯蚓爸爸想了想，就把自己切成了肉末。蚯蚓媽媽哭著說："你怎麼這麼傻？切這麼碎會死的！"蚯蚓爸爸弱弱地說：</a:t>
            </a:r>
            <a:r>
              <a:rPr lang="en-US" sz="1200" dirty="0" smtClean="0"/>
              <a:t>"……突然想踢足球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5 、龜兔賽跑...</a:t>
            </a:r>
            <a:r>
              <a:rPr lang="en-US" sz="1200" dirty="0" err="1" smtClean="0"/>
              <a:t>兔子很快跑到前面去了..烏龜看到一隻蝸牛爬得很慢很慢..對他說</a:t>
            </a:r>
            <a:r>
              <a:rPr lang="en-US" sz="1200" dirty="0" smtClean="0"/>
              <a:t>: </a:t>
            </a:r>
            <a:r>
              <a:rPr lang="en-US" sz="1200" dirty="0" err="1" smtClean="0"/>
              <a:t>你上來，我背你吧..然後</a:t>
            </a:r>
            <a:r>
              <a:rPr lang="en-US" sz="1200" dirty="0" smtClean="0"/>
              <a:t>.. </a:t>
            </a:r>
            <a:r>
              <a:rPr lang="en-US" sz="1200" dirty="0" err="1" smtClean="0"/>
              <a:t>蝸牛就上來了..過了一會..烏龜又看到一隻螞蟻</a:t>
            </a:r>
            <a:r>
              <a:rPr lang="en-US" sz="1200" dirty="0" smtClean="0"/>
              <a:t>.. </a:t>
            </a:r>
            <a:r>
              <a:rPr lang="en-US" sz="1200" dirty="0" err="1" smtClean="0"/>
              <a:t>對他說:你也上來吧..於是螞蟻也上來了</a:t>
            </a:r>
            <a:r>
              <a:rPr lang="en-US" sz="1200" dirty="0" smtClean="0"/>
              <a:t>。 .</a:t>
            </a:r>
            <a:r>
              <a:rPr lang="en-US" sz="1200" dirty="0" err="1" smtClean="0"/>
              <a:t>螞蟻上來以後..看到上面的蝸牛</a:t>
            </a:r>
            <a:r>
              <a:rPr lang="en-US" sz="1200" dirty="0" smtClean="0"/>
              <a:t>.. </a:t>
            </a:r>
            <a:r>
              <a:rPr lang="en-US" sz="1200" dirty="0" err="1" smtClean="0"/>
              <a:t>對他說了句"你好"你們知道蝸牛說什麼嗎??蝸牛說:你抓緊點,這烏龜好快</a:t>
            </a:r>
            <a:r>
              <a:rPr lang="en-US" sz="1200" dirty="0" smtClean="0"/>
              <a:t>..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6、有一對男女正在吃晚餐那個女生一直問那個男生:你愛不愛我?男生看了女生一眼又繼續吃晚餐女生很生氣又再問了一次: </a:t>
            </a:r>
            <a:r>
              <a:rPr lang="en-US" sz="1200" dirty="0" err="1" smtClean="0"/>
              <a:t>你愛不愛我?男生終於說:愛女生又問:那你要怎麼證明?忽然男生從口袋裡拿了三十元出來,且問女生:你有沒有十元?女生拿了十元給了男生..男生就把四十</a:t>
            </a:r>
            <a:r>
              <a:rPr lang="en-US" sz="1200" dirty="0" smtClean="0"/>
              <a:t> 元放在桌上過了一會兒.....</a:t>
            </a:r>
            <a:r>
              <a:rPr lang="en-US" sz="1200" dirty="0" err="1" smtClean="0"/>
              <a:t>女生很生氣的問男生:你到底要不要證明你愛我啊男生說：我己經證明了啊</a:t>
            </a:r>
            <a:r>
              <a:rPr lang="en-US" sz="1200" dirty="0" smtClean="0"/>
              <a:t>!!! 四十擺在眼前！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</p:txBody>
      </p:sp>
      <p:pic>
        <p:nvPicPr>
          <p:cNvPr id="64516" name="圖片 7" descr="http://203.74.210.113/image/tmp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146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範例五</a:t>
            </a:r>
            <a:r>
              <a:rPr lang="en-US" altLang="zh-TW" smtClean="0"/>
              <a:t> (</a:t>
            </a:r>
            <a:r>
              <a:rPr lang="en-US" altLang="en-US" smtClean="0"/>
              <a:t>知識類－</a:t>
            </a:r>
            <a:r>
              <a:rPr lang="en-US" altLang="ja-JP" smtClean="0"/>
              <a:t>99</a:t>
            </a:r>
            <a:r>
              <a:rPr lang="en-US" altLang="en-US" smtClean="0"/>
              <a:t>乘法</a:t>
            </a:r>
            <a:r>
              <a:rPr lang="en-US" altLang="ja-JP" smtClean="0"/>
              <a:t>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432425"/>
          </a:xfrm>
        </p:spPr>
        <p:txBody>
          <a:bodyPr numCol="2" spcCol="90000"/>
          <a:lstStyle/>
          <a:p>
            <a:pPr eaLnBrk="1" hangingPunct="1">
              <a:buFontTx/>
              <a:buNone/>
              <a:defRPr/>
            </a:pPr>
            <a:r>
              <a:rPr lang="zh-TW" altLang="en-US" sz="1200" dirty="0" smtClean="0"/>
              <a:t>主旨</a:t>
            </a:r>
            <a:r>
              <a:rPr lang="en-US" sz="1200" dirty="0" smtClean="0"/>
              <a:t>: </a:t>
            </a:r>
            <a:r>
              <a:rPr lang="zh-TW" altLang="en-US" sz="1200" dirty="0" smtClean="0"/>
              <a:t>印度的九九乘法表是從</a:t>
            </a:r>
            <a:r>
              <a:rPr lang="en-US" sz="1200" dirty="0" smtClean="0"/>
              <a:t>1背到19?</a:t>
            </a:r>
            <a:endParaRPr lang="zh-TW" altLang="en-US" sz="1200" dirty="0" smtClean="0"/>
          </a:p>
          <a:p>
            <a:pPr eaLnBrk="1" hangingPunct="1">
              <a:buFontTx/>
              <a:buNone/>
              <a:defRPr/>
            </a:pPr>
            <a:r>
              <a:rPr lang="zh-TW" altLang="en-US" sz="1200" dirty="0" smtClean="0"/>
              <a:t>從</a:t>
            </a:r>
            <a:r>
              <a:rPr lang="en-US" sz="1200" dirty="0" smtClean="0"/>
              <a:t>: </a:t>
            </a:r>
            <a:r>
              <a:rPr lang="zh-TW" altLang="en-US" sz="1200" dirty="0" smtClean="0"/>
              <a:t>乃乃</a:t>
            </a:r>
            <a:r>
              <a:rPr lang="en-US" sz="1200" dirty="0" smtClean="0"/>
              <a:t> &lt;r1023111222@msn.com&gt;</a:t>
            </a:r>
            <a:endParaRPr lang="zh-TW" altLang="en-US" sz="1200" dirty="0" smtClean="0"/>
          </a:p>
          <a:p>
            <a:pPr eaLnBrk="1" hangingPunct="1">
              <a:buFontTx/>
              <a:buNone/>
              <a:defRPr/>
            </a:pPr>
            <a:r>
              <a:rPr lang="zh-TW" altLang="en-US" sz="1200" dirty="0" smtClean="0"/>
              <a:t>日期</a:t>
            </a:r>
            <a:r>
              <a:rPr lang="en-US" sz="1200" dirty="0" smtClean="0"/>
              <a:t>: Tue, 31 Aug 2010 16:46:51 +0800</a:t>
            </a:r>
            <a:endParaRPr lang="zh-TW" altLang="en-US" sz="1200" dirty="0" smtClean="0"/>
          </a:p>
          <a:p>
            <a:pPr eaLnBrk="1" hangingPunct="1">
              <a:buFontTx/>
              <a:buNone/>
              <a:defRPr/>
            </a:pPr>
            <a:r>
              <a:rPr lang="zh-TW" altLang="en-US" sz="1200" dirty="0" smtClean="0"/>
              <a:t>到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2"/>
              </a:rPr>
              <a:t>mli@ntu.edu.tw</a:t>
            </a:r>
            <a:endParaRPr lang="zh-TW" altLang="en-US" sz="1200" dirty="0" smtClean="0"/>
          </a:p>
          <a:p>
            <a:pPr eaLnBrk="1" hangingPunct="1">
              <a:buFontTx/>
              <a:buNone/>
              <a:defRPr/>
            </a:pPr>
            <a:endParaRPr lang="zh-TW" altLang="en-US" sz="12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1200" b="1" dirty="0" smtClean="0"/>
              <a:t>印度的九九乘法表是從</a:t>
            </a:r>
            <a:r>
              <a:rPr lang="en-US" sz="1200" b="1" dirty="0" smtClean="0"/>
              <a:t>1 背到19?</a:t>
            </a:r>
            <a:endParaRPr lang="zh-TW" altLang="en-US" sz="12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1200" dirty="0" smtClean="0"/>
              <a:t>您知道印度人是怎麼記</a:t>
            </a:r>
            <a:r>
              <a:rPr lang="en-US" sz="1200" dirty="0" smtClean="0"/>
              <a:t> 11到19 的數字嗎？</a:t>
            </a:r>
            <a:br>
              <a:rPr lang="en-US" sz="1200" dirty="0" smtClean="0"/>
            </a:br>
            <a:r>
              <a:rPr lang="en-US" sz="1200" dirty="0" smtClean="0"/>
              <a:t>我是看了下面這本書之後才恍然大悟的。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「印度式計算訓練」 </a:t>
            </a:r>
            <a:br>
              <a:rPr lang="en-US" sz="1200" dirty="0" smtClean="0"/>
            </a:br>
            <a:r>
              <a:rPr lang="en-US" sz="1200" dirty="0" smtClean="0"/>
              <a:t>2007年 6月 10日第一版第 6刷發行株式會社晉遊社 發售</a:t>
            </a:r>
            <a:br>
              <a:rPr lang="en-US" sz="1200" dirty="0" smtClean="0"/>
            </a:br>
            <a:r>
              <a:rPr lang="en-US" sz="1200" dirty="0" smtClean="0"/>
              <a:t>介紹了加減乘除的各種快速計算方法，</a:t>
            </a:r>
            <a:br>
              <a:rPr lang="en-US" sz="1200" dirty="0" smtClean="0"/>
            </a:br>
            <a:r>
              <a:rPr lang="en-US" sz="1200" dirty="0" smtClean="0"/>
              <a:t>不過在這裡我只介紹印度的九九乘法。因為實在太神奇了！！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下面的數字跟說明都是引用該書P.44 的例子。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請試著用心算算出下面的答案： </a:t>
            </a:r>
            <a:br>
              <a:rPr lang="en-US" sz="1200" dirty="0" smtClean="0"/>
            </a:br>
            <a:r>
              <a:rPr lang="en-US" sz="1200" dirty="0" smtClean="0"/>
              <a:t>13?? X 12?? = ？</a:t>
            </a:r>
            <a:br>
              <a:rPr lang="en-US" sz="1200" dirty="0" smtClean="0"/>
            </a:br>
            <a:r>
              <a:rPr lang="en-US" sz="1200" dirty="0" smtClean="0"/>
              <a:t>(被乘數) (乘數 )</a:t>
            </a:r>
            <a:br>
              <a:rPr lang="en-US" sz="1200" dirty="0" smtClean="0"/>
            </a:br>
            <a:r>
              <a:rPr lang="en-US" sz="1200" dirty="0" smtClean="0"/>
              <a:t>印度人是這樣算的。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******************************************************************</a:t>
            </a:r>
            <a:br>
              <a:rPr lang="en-US" sz="1200" dirty="0" smtClean="0"/>
            </a:br>
            <a:r>
              <a:rPr lang="en-US" sz="1200" dirty="0" smtClean="0"/>
              <a:t>第一步：</a:t>
            </a:r>
            <a:br>
              <a:rPr lang="en-US" sz="1200" dirty="0" smtClean="0"/>
            </a:br>
            <a:r>
              <a:rPr lang="en-US" sz="1200" dirty="0" smtClean="0"/>
              <a:t>先把被乘數(13)跟乘數的個位數 (2)加起來 </a:t>
            </a:r>
            <a:br>
              <a:rPr lang="en-US" sz="1200" dirty="0" smtClean="0"/>
            </a:br>
            <a:r>
              <a:rPr lang="en-US" sz="1200" dirty="0" smtClean="0"/>
              <a:t>13 + 2 = 15 </a:t>
            </a:r>
            <a:br>
              <a:rPr lang="en-US" sz="1200" dirty="0" smtClean="0"/>
            </a:br>
            <a:r>
              <a:rPr lang="en-US" sz="1200" dirty="0" smtClean="0"/>
              <a:t>第二步：</a:t>
            </a:r>
            <a:br>
              <a:rPr lang="en-US" sz="1200" dirty="0" smtClean="0"/>
            </a:br>
            <a:r>
              <a:rPr lang="en-US" sz="1200" dirty="0" smtClean="0"/>
              <a:t>再把被乘數的個位數(3)乘以乘數的個位數 (2) </a:t>
            </a:r>
            <a:br>
              <a:rPr lang="en-US" sz="1200" dirty="0" smtClean="0"/>
            </a:br>
            <a:r>
              <a:rPr lang="en-US" sz="1200" dirty="0" smtClean="0"/>
              <a:t>2 X 3 = 6 </a:t>
            </a:r>
            <a:br>
              <a:rPr lang="en-US" sz="1200" dirty="0" smtClean="0"/>
            </a:br>
            <a:r>
              <a:rPr lang="en-US" sz="1200" dirty="0" smtClean="0"/>
              <a:t>第三步：</a:t>
            </a:r>
            <a:br>
              <a:rPr lang="en-US" sz="1200" dirty="0" smtClean="0"/>
            </a:br>
            <a:r>
              <a:rPr lang="en-US" sz="1200" dirty="0" smtClean="0"/>
              <a:t>然後把第一步的答案乘以10(→也就是說後面加個 0 )</a:t>
            </a:r>
            <a:br>
              <a:rPr lang="en-US" sz="1200" dirty="0" smtClean="0"/>
            </a:br>
            <a:r>
              <a:rPr lang="en-US" sz="1200" dirty="0" smtClean="0"/>
              <a:t>之後再加上第二步的答案就行了 </a:t>
            </a:r>
            <a:br>
              <a:rPr lang="en-US" sz="1200" dirty="0" smtClean="0"/>
            </a:br>
            <a:r>
              <a:rPr lang="en-US" sz="1200" dirty="0" smtClean="0"/>
              <a:t>15 X 10 + 6 = 156 </a:t>
            </a:r>
            <a:br>
              <a:rPr lang="en-US" sz="1200" dirty="0" smtClean="0"/>
            </a:br>
            <a:r>
              <a:rPr lang="en-US" sz="1200" dirty="0" smtClean="0"/>
              <a:t>*******************************************************************</a:t>
            </a:r>
            <a:br>
              <a:rPr lang="en-US" sz="1200" dirty="0" smtClean="0"/>
            </a:br>
            <a:r>
              <a:rPr lang="en-US" sz="1200" dirty="0" smtClean="0"/>
              <a:t>就這樣，用心算就可以很快地算出11X11 到19X19了喔。這真是太神奇了！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我們試著演算一下</a:t>
            </a:r>
            <a:br>
              <a:rPr lang="en-US" sz="1200" dirty="0" smtClean="0"/>
            </a:br>
            <a:r>
              <a:rPr lang="en-US" sz="1200" dirty="0" smtClean="0"/>
              <a:t>14×13：</a:t>
            </a:r>
            <a:br>
              <a:rPr lang="en-US" sz="1200" dirty="0" smtClean="0"/>
            </a:br>
            <a:r>
              <a:rPr lang="en-US" sz="1200" dirty="0" smtClean="0"/>
              <a:t>(1)14+3＝17</a:t>
            </a:r>
            <a:br>
              <a:rPr lang="en-US" sz="1200" dirty="0" smtClean="0"/>
            </a:br>
            <a:r>
              <a:rPr lang="en-US" sz="1200" dirty="0" smtClean="0"/>
              <a:t>(2)17×10＝170</a:t>
            </a:r>
            <a:br>
              <a:rPr lang="en-US" sz="1200" dirty="0" smtClean="0"/>
            </a:br>
            <a:r>
              <a:rPr lang="en-US" sz="1200" dirty="0" smtClean="0"/>
              <a:t>(3)4×3＝12</a:t>
            </a:r>
            <a:br>
              <a:rPr lang="en-US" sz="1200" dirty="0" smtClean="0"/>
            </a:br>
            <a:r>
              <a:rPr lang="en-US" sz="1200" dirty="0" smtClean="0"/>
              <a:t>(4)170+12＝182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真的是耶，好簡單喔</a:t>
            </a:r>
            <a:br>
              <a:rPr lang="en-US" sz="1200" dirty="0" smtClean="0"/>
            </a:br>
            <a:r>
              <a:rPr lang="en-US" sz="1200" dirty="0" smtClean="0"/>
              <a:t>怎不早點讓我知道呢</a:t>
            </a:r>
            <a:br>
              <a:rPr lang="en-US" sz="1200" dirty="0" smtClean="0"/>
            </a:br>
            <a:r>
              <a:rPr lang="en-US" sz="1200" dirty="0" smtClean="0"/>
              <a:t>這對我這種只會個位數加個位數的人真是一大福音..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好玩吧 !</a:t>
            </a:r>
            <a:endParaRPr lang="zh-TW" altLang="en-US" sz="12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1200" b="1" dirty="0" smtClean="0"/>
              <a:t>(</a:t>
            </a:r>
            <a:r>
              <a:rPr lang="en-US" sz="1200" b="1" dirty="0" smtClean="0">
                <a:hlinkClick r:id="rId3"/>
              </a:rPr>
              <a:t>更多精彩內容</a:t>
            </a:r>
            <a:r>
              <a:rPr lang="en-US" sz="1200" b="1" dirty="0" smtClean="0"/>
              <a:t>)</a:t>
            </a:r>
            <a:endParaRPr lang="zh-TW" altLang="en-US" sz="1200" dirty="0" smtClean="0"/>
          </a:p>
          <a:p>
            <a:pPr eaLnBrk="1" hangingPunct="1">
              <a:buFontTx/>
              <a:buNone/>
              <a:defRPr/>
            </a:pPr>
            <a:endParaRPr lang="en-US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範例六</a:t>
            </a:r>
            <a:r>
              <a:rPr lang="en-US" altLang="zh-TW" smtClean="0"/>
              <a:t> (</a:t>
            </a:r>
            <a:r>
              <a:rPr lang="en-US" altLang="en-US" smtClean="0"/>
              <a:t>生活類－安全帶</a:t>
            </a:r>
            <a:r>
              <a:rPr lang="en-US" altLang="ja-JP" smtClean="0"/>
              <a:t>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90000"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1200" dirty="0" smtClean="0"/>
              <a:t>主旨</a:t>
            </a:r>
            <a:r>
              <a:rPr lang="en-US" sz="1200" dirty="0" smtClean="0"/>
              <a:t>:</a:t>
            </a:r>
            <a:r>
              <a:rPr lang="zh-TW" altLang="en-US" sz="1200" b="1" dirty="0" smtClean="0"/>
              <a:t>讓你忘不了的安全帶宣導影片！</a:t>
            </a:r>
            <a:endParaRPr lang="zh-TW" altLang="en-US" sz="12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1200" dirty="0" smtClean="0"/>
              <a:t>從</a:t>
            </a:r>
            <a:r>
              <a:rPr lang="en-US" sz="1200" dirty="0" smtClean="0"/>
              <a:t>: </a:t>
            </a:r>
            <a:r>
              <a:rPr lang="zh-TW" altLang="en-US" sz="1200" dirty="0" smtClean="0"/>
              <a:t>請注意安全</a:t>
            </a:r>
            <a:r>
              <a:rPr lang="en-US" sz="1200" dirty="0" smtClean="0"/>
              <a:t> &lt;</a:t>
            </a:r>
            <a:r>
              <a:rPr lang="en-US" sz="1200" dirty="0" err="1" smtClean="0"/>
              <a:t>specialthank@yahoo.com.tw</a:t>
            </a:r>
            <a:r>
              <a:rPr lang="en-US" sz="1200" dirty="0" smtClean="0"/>
              <a:t>&gt;</a:t>
            </a:r>
            <a:endParaRPr lang="zh-TW" altLang="en-US" sz="12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1200" dirty="0" smtClean="0"/>
              <a:t>日期</a:t>
            </a:r>
            <a:r>
              <a:rPr lang="en-US" sz="1200" dirty="0" smtClean="0"/>
              <a:t>: Tue, 31 Aug 2010 16:46:40 +0800</a:t>
            </a:r>
            <a:endParaRPr lang="zh-TW" altLang="en-US" sz="12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1200" dirty="0" smtClean="0"/>
              <a:t>到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2"/>
              </a:rPr>
              <a:t>mli@ntu.edu.tw</a:t>
            </a:r>
            <a:endParaRPr lang="zh-TW" altLang="en-US" sz="12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zh-TW" altLang="en-US" sz="12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1200" b="1" dirty="0" smtClean="0"/>
              <a:t>讓你忘不了的安全帶宣導影片！</a:t>
            </a:r>
            <a:endParaRPr lang="zh-TW" altLang="en-US" sz="12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zh-TW" sz="1200" b="1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zh-TW" sz="1200" b="1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zh-TW" sz="1200" b="1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zh-TW" sz="1200" b="1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zh-TW" sz="1200" b="1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zh-TW" sz="1200" b="1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zh-TW" sz="1200" b="1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zh-TW" sz="1200" b="1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zh-TW" sz="1200" b="1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zh-TW" sz="1200" b="1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zh-TW" sz="1200" b="1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zh-TW" sz="1200" b="1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zh-TW" sz="1200" b="1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altLang="zh-TW" sz="1200" b="1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1200" b="1" dirty="0" smtClean="0"/>
              <a:t>英國的溫馨宣導短片！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看過後應該再也不會忘了繫安全帶的！</a:t>
            </a:r>
            <a:endParaRPr lang="zh-TW" altLang="en-US" sz="12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1200" b="1" dirty="0" smtClean="0"/>
              <a:t>開車前想想你愛的人</a:t>
            </a:r>
            <a:r>
              <a:rPr lang="en-US" sz="1200" b="1" dirty="0" smtClean="0"/>
              <a:t>~~</a:t>
            </a:r>
            <a:endParaRPr lang="zh-TW" altLang="en-US" sz="12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1200" b="1" dirty="0" smtClean="0">
                <a:hlinkClick r:id="rId3"/>
              </a:rPr>
              <a:t>(http://www.youtube.com/watch?v=h-8PBx7isoM)</a:t>
            </a:r>
            <a:endParaRPr lang="zh-TW" altLang="en-US" sz="12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1200" b="1" dirty="0" smtClean="0"/>
              <a:t> </a:t>
            </a:r>
            <a:endParaRPr lang="zh-TW" altLang="en-US" sz="12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sz="1200" dirty="0" smtClean="0"/>
          </a:p>
        </p:txBody>
      </p:sp>
      <p:pic>
        <p:nvPicPr>
          <p:cNvPr id="66564" name="圖片 11" descr="http://203.74.210.113/image/tmp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570163"/>
            <a:ext cx="2201863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結論</a:t>
            </a:r>
            <a:endParaRPr lang="en-US" altLang="zh-TW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00113" indent="0" eaLnBrk="1" hangingPunct="1">
              <a:buFontTx/>
              <a:buNone/>
            </a:pPr>
            <a:endParaRPr lang="en-US" altLang="zh-TW" smtClean="0"/>
          </a:p>
          <a:p>
            <a:pPr marL="900113" indent="0" eaLnBrk="1" hangingPunct="1">
              <a:buFontTx/>
              <a:buNone/>
            </a:pPr>
            <a:r>
              <a:rPr lang="zh-TW" altLang="en-US" smtClean="0"/>
              <a:t>我們要時時提高警覺並加強</a:t>
            </a:r>
            <a:r>
              <a:rPr lang="zh-TW" altLang="en-US" b="1" smtClean="0">
                <a:solidFill>
                  <a:srgbClr val="FF0000"/>
                </a:solidFill>
              </a:rPr>
              <a:t>危機意識</a:t>
            </a:r>
            <a:r>
              <a:rPr lang="zh-TW" altLang="en-US" smtClean="0"/>
              <a:t>，</a:t>
            </a:r>
            <a:endParaRPr lang="en-US" altLang="zh-TW" smtClean="0"/>
          </a:p>
          <a:p>
            <a:pPr marL="900113" indent="0" eaLnBrk="1" hangingPunct="1">
              <a:buFontTx/>
              <a:buNone/>
            </a:pPr>
            <a:r>
              <a:rPr lang="zh-TW" altLang="en-US" smtClean="0"/>
              <a:t>確實做好</a:t>
            </a:r>
            <a:r>
              <a:rPr lang="zh-TW" altLang="en-US" b="1" smtClean="0">
                <a:solidFill>
                  <a:srgbClr val="FF0000"/>
                </a:solidFill>
              </a:rPr>
              <a:t>實體隔離</a:t>
            </a:r>
            <a:r>
              <a:rPr lang="zh-TW" altLang="en-US" smtClean="0"/>
              <a:t>以及</a:t>
            </a:r>
            <a:r>
              <a:rPr lang="zh-TW" altLang="en-US" b="1" smtClean="0">
                <a:solidFill>
                  <a:srgbClr val="FF0000"/>
                </a:solidFill>
              </a:rPr>
              <a:t>存取控管</a:t>
            </a:r>
            <a:r>
              <a:rPr lang="zh-TW" altLang="en-US" smtClean="0"/>
              <a:t>來保護</a:t>
            </a:r>
            <a:endParaRPr lang="en-US" altLang="zh-TW" smtClean="0"/>
          </a:p>
          <a:p>
            <a:pPr marL="900113" indent="0" eaLnBrk="1" hangingPunct="1">
              <a:buFontTx/>
              <a:buNone/>
            </a:pPr>
            <a:r>
              <a:rPr lang="zh-TW" altLang="en-US" smtClean="0"/>
              <a:t>機密資料，並搭配定期的實體隔離稽核</a:t>
            </a:r>
            <a:endParaRPr lang="en-US" altLang="zh-TW" smtClean="0"/>
          </a:p>
          <a:p>
            <a:pPr marL="900113" indent="0" eaLnBrk="1" hangingPunct="1">
              <a:buFontTx/>
              <a:buNone/>
            </a:pPr>
            <a:r>
              <a:rPr lang="zh-TW" altLang="en-US" smtClean="0"/>
              <a:t>和教育使用者、提醒使用者：</a:t>
            </a:r>
            <a:r>
              <a:rPr lang="zh-TW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組織型駭</a:t>
            </a:r>
            <a:endParaRPr lang="en-US" altLang="zh-TW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00113" indent="0" eaLnBrk="1" hangingPunct="1">
              <a:buFontTx/>
              <a:buNone/>
            </a:pPr>
            <a:r>
              <a:rPr lang="zh-TW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客的威脅是時時刻刻在發生的</a:t>
            </a:r>
            <a:r>
              <a:rPr lang="zh-TW" altLang="en-US" smtClean="0"/>
              <a:t>。</a:t>
            </a:r>
            <a:endParaRPr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TW" altLang="en-US" sz="4800" smtClean="0">
                <a:solidFill>
                  <a:schemeClr val="accent2"/>
                </a:solidFill>
              </a:rPr>
              <a:t>問題與討論</a:t>
            </a:r>
            <a:endParaRPr lang="en-US" altLang="zh-TW" sz="4800" smtClean="0">
              <a:solidFill>
                <a:schemeClr val="accent2"/>
              </a:solidFill>
            </a:endParaRPr>
          </a:p>
        </p:txBody>
      </p:sp>
      <p:pic>
        <p:nvPicPr>
          <p:cNvPr id="72708" name="Picture 4" descr="j0103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708275"/>
            <a:ext cx="5014913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舊式網路架構與攻擊</a:t>
            </a:r>
            <a:r>
              <a:rPr lang="en-US" altLang="zh-TW" smtClean="0"/>
              <a:t>1</a:t>
            </a:r>
          </a:p>
        </p:txBody>
      </p:sp>
      <p:pic>
        <p:nvPicPr>
          <p:cNvPr id="196625" name="Picture 17" descr="MCj036051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581525"/>
            <a:ext cx="16573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555875" y="1989138"/>
            <a:ext cx="3384550" cy="2378075"/>
            <a:chOff x="1610" y="1253"/>
            <a:chExt cx="2132" cy="1498"/>
          </a:xfrm>
        </p:grpSpPr>
        <p:grpSp>
          <p:nvGrpSpPr>
            <p:cNvPr id="26655" name="Group 41"/>
            <p:cNvGrpSpPr>
              <a:grpSpLocks/>
            </p:cNvGrpSpPr>
            <p:nvPr/>
          </p:nvGrpSpPr>
          <p:grpSpPr bwMode="auto">
            <a:xfrm>
              <a:off x="1655" y="1253"/>
              <a:ext cx="2087" cy="1498"/>
              <a:chOff x="1655" y="1253"/>
              <a:chExt cx="2087" cy="1498"/>
            </a:xfrm>
          </p:grpSpPr>
          <p:sp>
            <p:nvSpPr>
              <p:cNvPr id="19661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655" y="1253"/>
                <a:ext cx="2087" cy="149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6699FF">
                      <a:gamma/>
                      <a:tint val="72941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6660" name="Picture 16" descr="MCj0432634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54" y="1434"/>
                <a:ext cx="1126" cy="1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656" name="Group 51"/>
            <p:cNvGrpSpPr>
              <a:grpSpLocks/>
            </p:cNvGrpSpPr>
            <p:nvPr/>
          </p:nvGrpSpPr>
          <p:grpSpPr bwMode="auto">
            <a:xfrm>
              <a:off x="1610" y="1344"/>
              <a:ext cx="816" cy="424"/>
              <a:chOff x="4468" y="3203"/>
              <a:chExt cx="816" cy="424"/>
            </a:xfrm>
          </p:grpSpPr>
          <p:sp>
            <p:nvSpPr>
              <p:cNvPr id="19666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468" y="3203"/>
                <a:ext cx="816" cy="42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6699FF">
                      <a:gamma/>
                      <a:tint val="54118"/>
                      <a:invGamma/>
                    </a:srgbClr>
                  </a:gs>
                  <a:gs pos="100000">
                    <a:srgbClr val="6699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 b="1">
                  <a:solidFill>
                    <a:srgbClr val="FF0000"/>
                  </a:solidFill>
                  <a:ea typeface="標楷體" pitchFamily="65" charset="-120"/>
                </a:endParaRPr>
              </a:p>
            </p:txBody>
          </p:sp>
          <p:sp>
            <p:nvSpPr>
              <p:cNvPr id="26658" name="Rectangle 53"/>
              <p:cNvSpPr>
                <a:spLocks noChangeArrowheads="1"/>
              </p:cNvSpPr>
              <p:nvPr/>
            </p:nvSpPr>
            <p:spPr bwMode="auto">
              <a:xfrm>
                <a:off x="4558" y="3294"/>
                <a:ext cx="6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b="1">
                    <a:solidFill>
                      <a:srgbClr val="FF0000"/>
                    </a:solidFill>
                    <a:ea typeface="標楷體" pitchFamily="65" charset="-120"/>
                  </a:rPr>
                  <a:t>網際網路</a:t>
                </a:r>
                <a:endParaRPr lang="en-US" altLang="zh-TW" b="1">
                  <a:solidFill>
                    <a:srgbClr val="FF0000"/>
                  </a:solidFill>
                  <a:ea typeface="標楷體" pitchFamily="65" charset="-120"/>
                </a:endParaRPr>
              </a:p>
            </p:txBody>
          </p:sp>
        </p:grp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508625" y="3706813"/>
            <a:ext cx="3024188" cy="2243137"/>
            <a:chOff x="3470" y="2335"/>
            <a:chExt cx="1905" cy="1413"/>
          </a:xfrm>
        </p:grpSpPr>
        <p:grpSp>
          <p:nvGrpSpPr>
            <p:cNvPr id="26646" name="Group 39"/>
            <p:cNvGrpSpPr>
              <a:grpSpLocks/>
            </p:cNvGrpSpPr>
            <p:nvPr/>
          </p:nvGrpSpPr>
          <p:grpSpPr bwMode="auto">
            <a:xfrm>
              <a:off x="3470" y="2335"/>
              <a:ext cx="1905" cy="1413"/>
              <a:chOff x="3470" y="2341"/>
              <a:chExt cx="1905" cy="1413"/>
            </a:xfrm>
          </p:grpSpPr>
          <p:sp>
            <p:nvSpPr>
              <p:cNvPr id="19662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470" y="2341"/>
                <a:ext cx="1905" cy="141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6699FF">
                      <a:gamma/>
                      <a:tint val="72941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6653" name="Picture 13" descr="j019538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22" y="2568"/>
                <a:ext cx="598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54" name="Picture 15" descr="j028575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606" y="3022"/>
                <a:ext cx="762" cy="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647" name="Group 50"/>
            <p:cNvGrpSpPr>
              <a:grpSpLocks/>
            </p:cNvGrpSpPr>
            <p:nvPr/>
          </p:nvGrpSpPr>
          <p:grpSpPr bwMode="auto">
            <a:xfrm>
              <a:off x="4468" y="3203"/>
              <a:ext cx="816" cy="424"/>
              <a:chOff x="4468" y="3203"/>
              <a:chExt cx="816" cy="424"/>
            </a:xfrm>
          </p:grpSpPr>
          <p:sp>
            <p:nvSpPr>
              <p:cNvPr id="19665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468" y="3203"/>
                <a:ext cx="816" cy="42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6699FF">
                      <a:gamma/>
                      <a:tint val="54118"/>
                      <a:invGamma/>
                    </a:srgbClr>
                  </a:gs>
                  <a:gs pos="100000">
                    <a:srgbClr val="6699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 b="1">
                  <a:solidFill>
                    <a:srgbClr val="FF0000"/>
                  </a:solidFill>
                  <a:ea typeface="標楷體" pitchFamily="65" charset="-120"/>
                </a:endParaRPr>
              </a:p>
            </p:txBody>
          </p:sp>
          <p:sp>
            <p:nvSpPr>
              <p:cNvPr id="26651" name="Rectangle 49"/>
              <p:cNvSpPr>
                <a:spLocks noChangeArrowheads="1"/>
              </p:cNvSpPr>
              <p:nvPr/>
            </p:nvSpPr>
            <p:spPr bwMode="auto">
              <a:xfrm>
                <a:off x="4558" y="3294"/>
                <a:ext cx="6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b="1">
                    <a:solidFill>
                      <a:srgbClr val="FF0000"/>
                    </a:solidFill>
                    <a:ea typeface="標楷體" pitchFamily="65" charset="-120"/>
                  </a:rPr>
                  <a:t>企業網路</a:t>
                </a:r>
                <a:endParaRPr lang="en-US" altLang="zh-TW" b="1">
                  <a:solidFill>
                    <a:srgbClr val="FF0000"/>
                  </a:solidFill>
                  <a:ea typeface="標楷體" pitchFamily="65" charset="-120"/>
                </a:endParaRPr>
              </a:p>
            </p:txBody>
          </p:sp>
        </p:grpSp>
        <p:sp>
          <p:nvSpPr>
            <p:cNvPr id="26648" name="Text Box 54"/>
            <p:cNvSpPr txBox="1">
              <a:spLocks noChangeArrowheads="1"/>
            </p:cNvSpPr>
            <p:nvPr/>
          </p:nvSpPr>
          <p:spPr bwMode="auto">
            <a:xfrm>
              <a:off x="3651" y="2791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>
                  <a:ea typeface="標楷體" pitchFamily="65" charset="-120"/>
                </a:rPr>
                <a:t>伺服器</a:t>
              </a:r>
              <a:endParaRPr lang="en-US" altLang="zh-TW">
                <a:ea typeface="標楷體" pitchFamily="65" charset="-120"/>
              </a:endParaRPr>
            </a:p>
          </p:txBody>
        </p:sp>
        <p:sp>
          <p:nvSpPr>
            <p:cNvPr id="26649" name="Text Box 55"/>
            <p:cNvSpPr txBox="1">
              <a:spLocks noChangeArrowheads="1"/>
            </p:cNvSpPr>
            <p:nvPr/>
          </p:nvSpPr>
          <p:spPr bwMode="auto">
            <a:xfrm>
              <a:off x="4422" y="2341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>
                  <a:ea typeface="標楷體" pitchFamily="65" charset="-120"/>
                </a:rPr>
                <a:t>使用者</a:t>
              </a:r>
              <a:endParaRPr lang="en-US" altLang="zh-TW">
                <a:ea typeface="標楷體" pitchFamily="65" charset="-120"/>
              </a:endParaRPr>
            </a:p>
          </p:txBody>
        </p:sp>
      </p:grpSp>
      <p:sp>
        <p:nvSpPr>
          <p:cNvPr id="196626" name="AutoShape 18"/>
          <p:cNvSpPr>
            <a:spLocks noChangeArrowheads="1"/>
          </p:cNvSpPr>
          <p:nvPr/>
        </p:nvSpPr>
        <p:spPr bwMode="auto">
          <a:xfrm rot="-2320748">
            <a:off x="1931988" y="3762375"/>
            <a:ext cx="1368425" cy="527050"/>
          </a:xfrm>
          <a:prstGeom prst="rightArrow">
            <a:avLst>
              <a:gd name="adj1" fmla="val 50000"/>
              <a:gd name="adj2" fmla="val 64910"/>
            </a:avLst>
          </a:prstGeom>
          <a:gradFill rotWithShape="1">
            <a:gsLst>
              <a:gs pos="0">
                <a:srgbClr val="009900">
                  <a:gamma/>
                  <a:tint val="47451"/>
                  <a:invGamma/>
                </a:srgbClr>
              </a:gs>
              <a:gs pos="50000">
                <a:srgbClr val="009900">
                  <a:alpha val="62000"/>
                </a:srgbClr>
              </a:gs>
              <a:gs pos="100000">
                <a:srgbClr val="009900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5149850" y="3375025"/>
            <a:ext cx="1452563" cy="1301750"/>
            <a:chOff x="3244" y="2126"/>
            <a:chExt cx="915" cy="820"/>
          </a:xfrm>
        </p:grpSpPr>
        <p:sp>
          <p:nvSpPr>
            <p:cNvPr id="196627" name="AutoShape 19"/>
            <p:cNvSpPr>
              <a:spLocks noChangeArrowheads="1"/>
            </p:cNvSpPr>
            <p:nvPr/>
          </p:nvSpPr>
          <p:spPr bwMode="auto">
            <a:xfrm rot="1881279">
              <a:off x="3479" y="2126"/>
              <a:ext cx="680" cy="332"/>
            </a:xfrm>
            <a:prstGeom prst="rightArrow">
              <a:avLst>
                <a:gd name="adj1" fmla="val 50000"/>
                <a:gd name="adj2" fmla="val 51205"/>
              </a:avLst>
            </a:prstGeom>
            <a:gradFill rotWithShape="1">
              <a:gsLst>
                <a:gs pos="0">
                  <a:srgbClr val="009900">
                    <a:gamma/>
                    <a:tint val="47451"/>
                    <a:invGamma/>
                  </a:srgbClr>
                </a:gs>
                <a:gs pos="50000">
                  <a:srgbClr val="009900">
                    <a:alpha val="75000"/>
                  </a:srgbClr>
                </a:gs>
                <a:gs pos="100000">
                  <a:srgbClr val="009900">
                    <a:gamma/>
                    <a:tint val="47451"/>
                    <a:invGamma/>
                  </a:srgbClr>
                </a:gs>
              </a:gsLst>
              <a:lin ang="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28" name="AutoShape 20"/>
            <p:cNvSpPr>
              <a:spLocks noChangeArrowheads="1"/>
            </p:cNvSpPr>
            <p:nvPr/>
          </p:nvSpPr>
          <p:spPr bwMode="auto">
            <a:xfrm rot="3016268">
              <a:off x="3115" y="2485"/>
              <a:ext cx="590" cy="332"/>
            </a:xfrm>
            <a:prstGeom prst="rightArrow">
              <a:avLst>
                <a:gd name="adj1" fmla="val 50000"/>
                <a:gd name="adj2" fmla="val 44428"/>
              </a:avLst>
            </a:prstGeom>
            <a:gradFill rotWithShape="1">
              <a:gsLst>
                <a:gs pos="0">
                  <a:srgbClr val="009900">
                    <a:gamma/>
                    <a:tint val="47451"/>
                    <a:invGamma/>
                  </a:srgbClr>
                </a:gs>
                <a:gs pos="50000">
                  <a:srgbClr val="009900">
                    <a:alpha val="75000"/>
                  </a:srgbClr>
                </a:gs>
                <a:gs pos="100000">
                  <a:srgbClr val="009900">
                    <a:gamma/>
                    <a:tint val="47451"/>
                    <a:invGamma/>
                  </a:srgbClr>
                </a:gs>
              </a:gsLst>
              <a:lin ang="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4932363" y="4221163"/>
            <a:ext cx="1511300" cy="936625"/>
            <a:chOff x="4468" y="1389"/>
            <a:chExt cx="1043" cy="544"/>
          </a:xfrm>
        </p:grpSpPr>
        <p:sp>
          <p:nvSpPr>
            <p:cNvPr id="196651" name="Cloud"/>
            <p:cNvSpPr>
              <a:spLocks noChangeAspect="1" noEditPoints="1" noChangeArrowheads="1"/>
            </p:cNvSpPr>
            <p:nvPr/>
          </p:nvSpPr>
          <p:spPr bwMode="auto">
            <a:xfrm>
              <a:off x="4649" y="1428"/>
              <a:ext cx="680" cy="49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AutoShape 44"/>
            <p:cNvSpPr>
              <a:spLocks noChangeArrowheads="1"/>
            </p:cNvSpPr>
            <p:nvPr/>
          </p:nvSpPr>
          <p:spPr bwMode="auto">
            <a:xfrm>
              <a:off x="4468" y="1389"/>
              <a:ext cx="1043" cy="544"/>
            </a:xfrm>
            <a:prstGeom prst="irregularSeal1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6084888" y="3500438"/>
            <a:ext cx="1511300" cy="936625"/>
            <a:chOff x="4468" y="1389"/>
            <a:chExt cx="1043" cy="544"/>
          </a:xfrm>
        </p:grpSpPr>
        <p:sp>
          <p:nvSpPr>
            <p:cNvPr id="196639" name="Cloud"/>
            <p:cNvSpPr>
              <a:spLocks noChangeAspect="1" noEditPoints="1" noChangeArrowheads="1"/>
            </p:cNvSpPr>
            <p:nvPr/>
          </p:nvSpPr>
          <p:spPr bwMode="auto">
            <a:xfrm>
              <a:off x="4649" y="1428"/>
              <a:ext cx="680" cy="49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AutoShape 32"/>
            <p:cNvSpPr>
              <a:spLocks noChangeArrowheads="1"/>
            </p:cNvSpPr>
            <p:nvPr/>
          </p:nvSpPr>
          <p:spPr bwMode="auto">
            <a:xfrm>
              <a:off x="4468" y="1389"/>
              <a:ext cx="1043" cy="544"/>
            </a:xfrm>
            <a:prstGeom prst="irregularSeal1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9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舊式網路架構與攻擊</a:t>
            </a:r>
            <a:r>
              <a:rPr lang="en-US" altLang="zh-TW" smtClean="0"/>
              <a:t>2</a:t>
            </a:r>
          </a:p>
        </p:txBody>
      </p:sp>
      <p:pic>
        <p:nvPicPr>
          <p:cNvPr id="197640" name="Picture 8" descr="MCj036051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645025"/>
            <a:ext cx="16573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71550" y="1628775"/>
            <a:ext cx="3384550" cy="2378075"/>
            <a:chOff x="1610" y="1253"/>
            <a:chExt cx="2132" cy="1498"/>
          </a:xfrm>
        </p:grpSpPr>
        <p:grpSp>
          <p:nvGrpSpPr>
            <p:cNvPr id="27677" name="Group 10"/>
            <p:cNvGrpSpPr>
              <a:grpSpLocks/>
            </p:cNvGrpSpPr>
            <p:nvPr/>
          </p:nvGrpSpPr>
          <p:grpSpPr bwMode="auto">
            <a:xfrm>
              <a:off x="1655" y="1253"/>
              <a:ext cx="2087" cy="1498"/>
              <a:chOff x="1655" y="1253"/>
              <a:chExt cx="2087" cy="1498"/>
            </a:xfrm>
          </p:grpSpPr>
          <p:sp>
            <p:nvSpPr>
              <p:cNvPr id="19764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655" y="1253"/>
                <a:ext cx="2087" cy="149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6699FF">
                      <a:gamma/>
                      <a:tint val="72941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7682" name="Picture 12" descr="MCj0432634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54" y="1434"/>
                <a:ext cx="1126" cy="1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7678" name="Group 13"/>
            <p:cNvGrpSpPr>
              <a:grpSpLocks/>
            </p:cNvGrpSpPr>
            <p:nvPr/>
          </p:nvGrpSpPr>
          <p:grpSpPr bwMode="auto">
            <a:xfrm>
              <a:off x="1610" y="1344"/>
              <a:ext cx="816" cy="424"/>
              <a:chOff x="4468" y="3203"/>
              <a:chExt cx="816" cy="424"/>
            </a:xfrm>
          </p:grpSpPr>
          <p:sp>
            <p:nvSpPr>
              <p:cNvPr id="197646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468" y="3203"/>
                <a:ext cx="816" cy="42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6699FF">
                      <a:gamma/>
                      <a:tint val="54118"/>
                      <a:invGamma/>
                    </a:srgbClr>
                  </a:gs>
                  <a:gs pos="100000">
                    <a:srgbClr val="6699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 b="1">
                  <a:solidFill>
                    <a:srgbClr val="FF0000"/>
                  </a:solidFill>
                  <a:ea typeface="標楷體" pitchFamily="65" charset="-120"/>
                </a:endParaRPr>
              </a:p>
            </p:txBody>
          </p:sp>
          <p:sp>
            <p:nvSpPr>
              <p:cNvPr id="27680" name="Rectangle 15"/>
              <p:cNvSpPr>
                <a:spLocks noChangeArrowheads="1"/>
              </p:cNvSpPr>
              <p:nvPr/>
            </p:nvSpPr>
            <p:spPr bwMode="auto">
              <a:xfrm>
                <a:off x="4558" y="3294"/>
                <a:ext cx="6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b="1">
                    <a:solidFill>
                      <a:srgbClr val="FF0000"/>
                    </a:solidFill>
                    <a:ea typeface="標楷體" pitchFamily="65" charset="-120"/>
                  </a:rPr>
                  <a:t>網際網路</a:t>
                </a:r>
                <a:endParaRPr lang="en-US" altLang="zh-TW" b="1">
                  <a:solidFill>
                    <a:srgbClr val="FF0000"/>
                  </a:solidFill>
                  <a:ea typeface="標楷體" pitchFamily="65" charset="-120"/>
                </a:endParaRPr>
              </a:p>
            </p:txBody>
          </p:sp>
        </p:grp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635375" y="4149725"/>
            <a:ext cx="3024188" cy="2243138"/>
            <a:chOff x="2381" y="2614"/>
            <a:chExt cx="1905" cy="1413"/>
          </a:xfrm>
        </p:grpSpPr>
        <p:sp>
          <p:nvSpPr>
            <p:cNvPr id="197654" name="Cloud"/>
            <p:cNvSpPr>
              <a:spLocks noChangeAspect="1" noEditPoints="1" noChangeArrowheads="1"/>
            </p:cNvSpPr>
            <p:nvPr/>
          </p:nvSpPr>
          <p:spPr bwMode="auto">
            <a:xfrm>
              <a:off x="2381" y="2614"/>
              <a:ext cx="1905" cy="141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6699FF">
                    <a:gamma/>
                    <a:tint val="72941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673" name="Picture 24" descr="j028575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99" y="3067"/>
              <a:ext cx="1034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7658" name="Cloud"/>
            <p:cNvSpPr>
              <a:spLocks noChangeAspect="1" noEditPoints="1" noChangeArrowheads="1"/>
            </p:cNvSpPr>
            <p:nvPr/>
          </p:nvSpPr>
          <p:spPr bwMode="auto">
            <a:xfrm>
              <a:off x="3379" y="3482"/>
              <a:ext cx="816" cy="42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6699FF">
                    <a:gamma/>
                    <a:tint val="54118"/>
                    <a:invGamma/>
                  </a:srgbClr>
                </a:gs>
                <a:gs pos="100000">
                  <a:srgbClr val="66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 b="1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27675" name="Rectangle 27"/>
            <p:cNvSpPr>
              <a:spLocks noChangeArrowheads="1"/>
            </p:cNvSpPr>
            <p:nvPr/>
          </p:nvSpPr>
          <p:spPr bwMode="auto">
            <a:xfrm>
              <a:off x="3334" y="3588"/>
              <a:ext cx="8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 b="1">
                  <a:solidFill>
                    <a:srgbClr val="FF0000"/>
                  </a:solidFill>
                  <a:ea typeface="標楷體" pitchFamily="65" charset="-120"/>
                </a:rPr>
                <a:t>企業對外網路</a:t>
              </a:r>
              <a:endParaRPr lang="en-US" altLang="zh-TW" sz="1600" b="1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27676" name="Text Box 28"/>
            <p:cNvSpPr txBox="1">
              <a:spLocks noChangeArrowheads="1"/>
            </p:cNvSpPr>
            <p:nvPr/>
          </p:nvSpPr>
          <p:spPr bwMode="auto">
            <a:xfrm>
              <a:off x="3058" y="2836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>
                  <a:ea typeface="標楷體" pitchFamily="65" charset="-120"/>
                </a:rPr>
                <a:t>伺服器</a:t>
              </a:r>
              <a:endParaRPr lang="en-US" altLang="zh-TW">
                <a:ea typeface="標楷體" pitchFamily="65" charset="-12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508625" y="1557338"/>
            <a:ext cx="3203575" cy="2243137"/>
            <a:chOff x="3629" y="981"/>
            <a:chExt cx="2018" cy="1413"/>
          </a:xfrm>
        </p:grpSpPr>
        <p:sp>
          <p:nvSpPr>
            <p:cNvPr id="197649" name="Cloud"/>
            <p:cNvSpPr>
              <a:spLocks noChangeAspect="1" noEditPoints="1" noChangeArrowheads="1"/>
            </p:cNvSpPr>
            <p:nvPr/>
          </p:nvSpPr>
          <p:spPr bwMode="auto">
            <a:xfrm>
              <a:off x="3742" y="981"/>
              <a:ext cx="1905" cy="141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6699FF">
                    <a:gamma/>
                    <a:tint val="72941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668" name="Picture 18" descr="j019538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41" y="1378"/>
              <a:ext cx="77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Text Box 29"/>
            <p:cNvSpPr txBox="1">
              <a:spLocks noChangeArrowheads="1"/>
            </p:cNvSpPr>
            <p:nvPr/>
          </p:nvSpPr>
          <p:spPr bwMode="auto">
            <a:xfrm>
              <a:off x="4419" y="2020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>
                  <a:ea typeface="標楷體" pitchFamily="65" charset="-120"/>
                </a:rPr>
                <a:t>使用者</a:t>
              </a:r>
              <a:endParaRPr lang="en-US" altLang="zh-TW">
                <a:ea typeface="標楷體" pitchFamily="65" charset="-120"/>
              </a:endParaRPr>
            </a:p>
          </p:txBody>
        </p:sp>
        <p:sp>
          <p:nvSpPr>
            <p:cNvPr id="197662" name="Cloud"/>
            <p:cNvSpPr>
              <a:spLocks noChangeAspect="1" noEditPoints="1" noChangeArrowheads="1"/>
            </p:cNvSpPr>
            <p:nvPr/>
          </p:nvSpPr>
          <p:spPr bwMode="auto">
            <a:xfrm>
              <a:off x="3674" y="1010"/>
              <a:ext cx="816" cy="42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6699FF">
                    <a:gamma/>
                    <a:tint val="54118"/>
                    <a:invGamma/>
                  </a:srgbClr>
                </a:gs>
                <a:gs pos="100000">
                  <a:srgbClr val="66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 b="1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27671" name="Rectangle 31"/>
            <p:cNvSpPr>
              <a:spLocks noChangeArrowheads="1"/>
            </p:cNvSpPr>
            <p:nvPr/>
          </p:nvSpPr>
          <p:spPr bwMode="auto">
            <a:xfrm>
              <a:off x="3629" y="1116"/>
              <a:ext cx="8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 b="1">
                  <a:solidFill>
                    <a:srgbClr val="FF0000"/>
                  </a:solidFill>
                  <a:ea typeface="標楷體" pitchFamily="65" charset="-120"/>
                </a:rPr>
                <a:t>企業內部網路</a:t>
              </a:r>
              <a:endParaRPr lang="en-US" altLang="zh-TW" sz="1600" b="1">
                <a:solidFill>
                  <a:srgbClr val="FF0000"/>
                </a:solidFill>
                <a:ea typeface="標楷體" pitchFamily="65" charset="-120"/>
              </a:endParaRPr>
            </a:p>
          </p:txBody>
        </p:sp>
      </p:grpSp>
      <p:sp>
        <p:nvSpPr>
          <p:cNvPr id="197664" name="AutoShape 32"/>
          <p:cNvSpPr>
            <a:spLocks noChangeArrowheads="1"/>
          </p:cNvSpPr>
          <p:nvPr/>
        </p:nvSpPr>
        <p:spPr bwMode="auto">
          <a:xfrm rot="-3739459">
            <a:off x="1204119" y="3771107"/>
            <a:ext cx="1214437" cy="527050"/>
          </a:xfrm>
          <a:prstGeom prst="rightArrow">
            <a:avLst>
              <a:gd name="adj1" fmla="val 50000"/>
              <a:gd name="adj2" fmla="val 57605"/>
            </a:avLst>
          </a:prstGeom>
          <a:gradFill rotWithShape="1">
            <a:gsLst>
              <a:gs pos="0">
                <a:srgbClr val="009900">
                  <a:gamma/>
                  <a:tint val="47451"/>
                  <a:invGamma/>
                </a:srgbClr>
              </a:gs>
              <a:gs pos="50000">
                <a:srgbClr val="009900">
                  <a:alpha val="62000"/>
                </a:srgbClr>
              </a:gs>
              <a:gs pos="100000">
                <a:srgbClr val="009900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667" name="AutoShape 35"/>
          <p:cNvSpPr>
            <a:spLocks noChangeArrowheads="1"/>
          </p:cNvSpPr>
          <p:nvPr/>
        </p:nvSpPr>
        <p:spPr bwMode="auto">
          <a:xfrm rot="-3739459">
            <a:off x="5523706" y="3701257"/>
            <a:ext cx="1214437" cy="527050"/>
          </a:xfrm>
          <a:prstGeom prst="rightArrow">
            <a:avLst>
              <a:gd name="adj1" fmla="val 50000"/>
              <a:gd name="adj2" fmla="val 57605"/>
            </a:avLst>
          </a:prstGeom>
          <a:gradFill rotWithShape="1">
            <a:gsLst>
              <a:gs pos="0">
                <a:srgbClr val="009900">
                  <a:gamma/>
                  <a:tint val="47451"/>
                  <a:invGamma/>
                </a:srgbClr>
              </a:gs>
              <a:gs pos="50000">
                <a:srgbClr val="009900">
                  <a:alpha val="62000"/>
                </a:srgbClr>
              </a:gs>
              <a:gs pos="100000">
                <a:srgbClr val="009900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668" name="AutoShape 36"/>
          <p:cNvSpPr>
            <a:spLocks noChangeArrowheads="1"/>
          </p:cNvSpPr>
          <p:nvPr/>
        </p:nvSpPr>
        <p:spPr bwMode="auto">
          <a:xfrm rot="3013777">
            <a:off x="3277394" y="3715544"/>
            <a:ext cx="1214438" cy="527050"/>
          </a:xfrm>
          <a:prstGeom prst="rightArrow">
            <a:avLst>
              <a:gd name="adj1" fmla="val 50000"/>
              <a:gd name="adj2" fmla="val 57605"/>
            </a:avLst>
          </a:prstGeom>
          <a:gradFill rotWithShape="1">
            <a:gsLst>
              <a:gs pos="0">
                <a:srgbClr val="009900">
                  <a:gamma/>
                  <a:tint val="47451"/>
                  <a:invGamma/>
                </a:srgbClr>
              </a:gs>
              <a:gs pos="50000">
                <a:srgbClr val="009900">
                  <a:alpha val="62000"/>
                </a:srgbClr>
              </a:gs>
              <a:gs pos="100000">
                <a:srgbClr val="009900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5795963" y="2565400"/>
            <a:ext cx="1728787" cy="1008063"/>
            <a:chOff x="3605" y="1253"/>
            <a:chExt cx="1089" cy="635"/>
          </a:xfrm>
        </p:grpSpPr>
        <p:sp>
          <p:nvSpPr>
            <p:cNvPr id="197673" name="Cloud"/>
            <p:cNvSpPr>
              <a:spLocks noChangeAspect="1" noEditPoints="1" noChangeArrowheads="1"/>
            </p:cNvSpPr>
            <p:nvPr/>
          </p:nvSpPr>
          <p:spPr bwMode="auto">
            <a:xfrm>
              <a:off x="3741" y="1344"/>
              <a:ext cx="817" cy="4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AutoShape 42"/>
            <p:cNvSpPr>
              <a:spLocks noChangeArrowheads="1"/>
            </p:cNvSpPr>
            <p:nvPr/>
          </p:nvSpPr>
          <p:spPr bwMode="auto">
            <a:xfrm>
              <a:off x="3605" y="1253"/>
              <a:ext cx="1089" cy="635"/>
            </a:xfrm>
            <a:prstGeom prst="irregularSeal1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9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現在的網際網路架構</a:t>
            </a:r>
            <a:endParaRPr lang="en-US" altLang="zh-TW" smtClean="0"/>
          </a:p>
        </p:txBody>
      </p:sp>
      <p:pic>
        <p:nvPicPr>
          <p:cNvPr id="28675" name="Picture 4" descr="MCj036051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645025"/>
            <a:ext cx="16573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Group 5"/>
          <p:cNvGrpSpPr>
            <a:grpSpLocks/>
          </p:cNvGrpSpPr>
          <p:nvPr/>
        </p:nvGrpSpPr>
        <p:grpSpPr bwMode="auto">
          <a:xfrm>
            <a:off x="971550" y="1628775"/>
            <a:ext cx="3384550" cy="2378075"/>
            <a:chOff x="1610" y="1253"/>
            <a:chExt cx="2132" cy="1498"/>
          </a:xfrm>
        </p:grpSpPr>
        <p:grpSp>
          <p:nvGrpSpPr>
            <p:cNvPr id="28705" name="Group 6"/>
            <p:cNvGrpSpPr>
              <a:grpSpLocks/>
            </p:cNvGrpSpPr>
            <p:nvPr/>
          </p:nvGrpSpPr>
          <p:grpSpPr bwMode="auto">
            <a:xfrm>
              <a:off x="1655" y="1253"/>
              <a:ext cx="2087" cy="1498"/>
              <a:chOff x="1655" y="1253"/>
              <a:chExt cx="2087" cy="1498"/>
            </a:xfrm>
          </p:grpSpPr>
          <p:sp>
            <p:nvSpPr>
              <p:cNvPr id="19866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655" y="1253"/>
                <a:ext cx="2087" cy="149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6699FF">
                      <a:gamma/>
                      <a:tint val="72941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710" name="Picture 8" descr="MCj0432634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54" y="1434"/>
                <a:ext cx="1126" cy="1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706" name="Group 9"/>
            <p:cNvGrpSpPr>
              <a:grpSpLocks/>
            </p:cNvGrpSpPr>
            <p:nvPr/>
          </p:nvGrpSpPr>
          <p:grpSpPr bwMode="auto">
            <a:xfrm>
              <a:off x="1610" y="1344"/>
              <a:ext cx="816" cy="424"/>
              <a:chOff x="4468" y="3203"/>
              <a:chExt cx="816" cy="424"/>
            </a:xfrm>
          </p:grpSpPr>
          <p:sp>
            <p:nvSpPr>
              <p:cNvPr id="198666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468" y="3203"/>
                <a:ext cx="816" cy="42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6699FF">
                      <a:gamma/>
                      <a:tint val="54118"/>
                      <a:invGamma/>
                    </a:srgbClr>
                  </a:gs>
                  <a:gs pos="100000">
                    <a:srgbClr val="6699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 b="1">
                  <a:solidFill>
                    <a:srgbClr val="FF0000"/>
                  </a:solidFill>
                  <a:ea typeface="標楷體" pitchFamily="65" charset="-120"/>
                </a:endParaRPr>
              </a:p>
            </p:txBody>
          </p:sp>
          <p:sp>
            <p:nvSpPr>
              <p:cNvPr id="28708" name="Rectangle 11"/>
              <p:cNvSpPr>
                <a:spLocks noChangeArrowheads="1"/>
              </p:cNvSpPr>
              <p:nvPr/>
            </p:nvSpPr>
            <p:spPr bwMode="auto">
              <a:xfrm>
                <a:off x="4558" y="3294"/>
                <a:ext cx="6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b="1">
                    <a:solidFill>
                      <a:srgbClr val="FF0000"/>
                    </a:solidFill>
                    <a:ea typeface="標楷體" pitchFamily="65" charset="-120"/>
                  </a:rPr>
                  <a:t>網際網路</a:t>
                </a:r>
                <a:endParaRPr lang="en-US" altLang="zh-TW" b="1">
                  <a:solidFill>
                    <a:srgbClr val="FF0000"/>
                  </a:solidFill>
                  <a:ea typeface="標楷體" pitchFamily="65" charset="-120"/>
                </a:endParaRPr>
              </a:p>
            </p:txBody>
          </p:sp>
        </p:grpSp>
      </p:grpSp>
      <p:grpSp>
        <p:nvGrpSpPr>
          <p:cNvPr id="28677" name="Group 12"/>
          <p:cNvGrpSpPr>
            <a:grpSpLocks/>
          </p:cNvGrpSpPr>
          <p:nvPr/>
        </p:nvGrpSpPr>
        <p:grpSpPr bwMode="auto">
          <a:xfrm>
            <a:off x="3635375" y="4149725"/>
            <a:ext cx="3024188" cy="2243138"/>
            <a:chOff x="2381" y="2614"/>
            <a:chExt cx="1905" cy="1413"/>
          </a:xfrm>
        </p:grpSpPr>
        <p:sp>
          <p:nvSpPr>
            <p:cNvPr id="198669" name="Cloud"/>
            <p:cNvSpPr>
              <a:spLocks noChangeAspect="1" noEditPoints="1" noChangeArrowheads="1"/>
            </p:cNvSpPr>
            <p:nvPr/>
          </p:nvSpPr>
          <p:spPr bwMode="auto">
            <a:xfrm>
              <a:off x="2381" y="2614"/>
              <a:ext cx="1905" cy="141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6699FF">
                    <a:gamma/>
                    <a:tint val="72941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8701" name="Picture 14" descr="j028575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99" y="3067"/>
              <a:ext cx="1034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671" name="Cloud"/>
            <p:cNvSpPr>
              <a:spLocks noChangeAspect="1" noEditPoints="1" noChangeArrowheads="1"/>
            </p:cNvSpPr>
            <p:nvPr/>
          </p:nvSpPr>
          <p:spPr bwMode="auto">
            <a:xfrm>
              <a:off x="3379" y="3482"/>
              <a:ext cx="816" cy="42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6699FF">
                    <a:gamma/>
                    <a:tint val="54118"/>
                    <a:invGamma/>
                  </a:srgbClr>
                </a:gs>
                <a:gs pos="100000">
                  <a:srgbClr val="66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 b="1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28703" name="Rectangle 16"/>
            <p:cNvSpPr>
              <a:spLocks noChangeArrowheads="1"/>
            </p:cNvSpPr>
            <p:nvPr/>
          </p:nvSpPr>
          <p:spPr bwMode="auto">
            <a:xfrm>
              <a:off x="3334" y="3588"/>
              <a:ext cx="8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 b="1">
                  <a:solidFill>
                    <a:srgbClr val="FF0000"/>
                  </a:solidFill>
                  <a:ea typeface="標楷體" pitchFamily="65" charset="-120"/>
                </a:rPr>
                <a:t>企業對外網路</a:t>
              </a:r>
              <a:endParaRPr lang="en-US" altLang="zh-TW" sz="1600" b="1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28704" name="Text Box 17"/>
            <p:cNvSpPr txBox="1">
              <a:spLocks noChangeArrowheads="1"/>
            </p:cNvSpPr>
            <p:nvPr/>
          </p:nvSpPr>
          <p:spPr bwMode="auto">
            <a:xfrm>
              <a:off x="3058" y="2836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>
                  <a:ea typeface="標楷體" pitchFamily="65" charset="-120"/>
                </a:rPr>
                <a:t>伺服器</a:t>
              </a:r>
              <a:endParaRPr lang="en-US" altLang="zh-TW">
                <a:ea typeface="標楷體" pitchFamily="65" charset="-120"/>
              </a:endParaRPr>
            </a:p>
          </p:txBody>
        </p:sp>
      </p:grpSp>
      <p:grpSp>
        <p:nvGrpSpPr>
          <p:cNvPr id="28678" name="Group 18"/>
          <p:cNvGrpSpPr>
            <a:grpSpLocks/>
          </p:cNvGrpSpPr>
          <p:nvPr/>
        </p:nvGrpSpPr>
        <p:grpSpPr bwMode="auto">
          <a:xfrm>
            <a:off x="5508625" y="1557338"/>
            <a:ext cx="3203575" cy="2243137"/>
            <a:chOff x="3629" y="981"/>
            <a:chExt cx="2018" cy="1413"/>
          </a:xfrm>
        </p:grpSpPr>
        <p:sp>
          <p:nvSpPr>
            <p:cNvPr id="198675" name="Cloud"/>
            <p:cNvSpPr>
              <a:spLocks noChangeAspect="1" noEditPoints="1" noChangeArrowheads="1"/>
            </p:cNvSpPr>
            <p:nvPr/>
          </p:nvSpPr>
          <p:spPr bwMode="auto">
            <a:xfrm>
              <a:off x="3742" y="981"/>
              <a:ext cx="1905" cy="141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6699FF">
                    <a:gamma/>
                    <a:tint val="72941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8696" name="Picture 20" descr="j019538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41" y="1378"/>
              <a:ext cx="77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7" name="Text Box 21"/>
            <p:cNvSpPr txBox="1">
              <a:spLocks noChangeArrowheads="1"/>
            </p:cNvSpPr>
            <p:nvPr/>
          </p:nvSpPr>
          <p:spPr bwMode="auto">
            <a:xfrm>
              <a:off x="4419" y="2020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>
                  <a:ea typeface="標楷體" pitchFamily="65" charset="-120"/>
                </a:rPr>
                <a:t>使用者</a:t>
              </a:r>
              <a:endParaRPr lang="en-US" altLang="zh-TW">
                <a:ea typeface="標楷體" pitchFamily="65" charset="-120"/>
              </a:endParaRPr>
            </a:p>
          </p:txBody>
        </p:sp>
        <p:sp>
          <p:nvSpPr>
            <p:cNvPr id="198678" name="Cloud"/>
            <p:cNvSpPr>
              <a:spLocks noChangeAspect="1" noEditPoints="1" noChangeArrowheads="1"/>
            </p:cNvSpPr>
            <p:nvPr/>
          </p:nvSpPr>
          <p:spPr bwMode="auto">
            <a:xfrm>
              <a:off x="3674" y="1010"/>
              <a:ext cx="816" cy="42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6699FF">
                    <a:gamma/>
                    <a:tint val="54118"/>
                    <a:invGamma/>
                  </a:srgbClr>
                </a:gs>
                <a:gs pos="100000">
                  <a:srgbClr val="66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 b="1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28699" name="Rectangle 23"/>
            <p:cNvSpPr>
              <a:spLocks noChangeArrowheads="1"/>
            </p:cNvSpPr>
            <p:nvPr/>
          </p:nvSpPr>
          <p:spPr bwMode="auto">
            <a:xfrm>
              <a:off x="3629" y="1116"/>
              <a:ext cx="8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 b="1">
                  <a:solidFill>
                    <a:srgbClr val="FF0000"/>
                  </a:solidFill>
                  <a:ea typeface="標楷體" pitchFamily="65" charset="-120"/>
                </a:rPr>
                <a:t>企業內部網路</a:t>
              </a:r>
              <a:endParaRPr lang="en-US" altLang="zh-TW" sz="1600" b="1">
                <a:solidFill>
                  <a:srgbClr val="FF0000"/>
                </a:solidFill>
                <a:ea typeface="標楷體" pitchFamily="65" charset="-120"/>
              </a:endParaRPr>
            </a:p>
          </p:txBody>
        </p:sp>
      </p:grpSp>
      <p:sp>
        <p:nvSpPr>
          <p:cNvPr id="198680" name="AutoShape 24"/>
          <p:cNvSpPr>
            <a:spLocks noChangeArrowheads="1"/>
          </p:cNvSpPr>
          <p:nvPr/>
        </p:nvSpPr>
        <p:spPr bwMode="auto">
          <a:xfrm rot="-3739459">
            <a:off x="1204119" y="3771107"/>
            <a:ext cx="1214437" cy="527050"/>
          </a:xfrm>
          <a:prstGeom prst="rightArrow">
            <a:avLst>
              <a:gd name="adj1" fmla="val 50000"/>
              <a:gd name="adj2" fmla="val 57605"/>
            </a:avLst>
          </a:prstGeom>
          <a:gradFill rotWithShape="1">
            <a:gsLst>
              <a:gs pos="0">
                <a:srgbClr val="009900">
                  <a:gamma/>
                  <a:tint val="47451"/>
                  <a:invGamma/>
                </a:srgbClr>
              </a:gs>
              <a:gs pos="50000">
                <a:srgbClr val="009900">
                  <a:alpha val="62000"/>
                </a:srgbClr>
              </a:gs>
              <a:gs pos="100000">
                <a:srgbClr val="009900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81" name="AutoShape 25"/>
          <p:cNvSpPr>
            <a:spLocks noChangeArrowheads="1"/>
          </p:cNvSpPr>
          <p:nvPr/>
        </p:nvSpPr>
        <p:spPr bwMode="auto">
          <a:xfrm rot="-3739459">
            <a:off x="5523706" y="3701257"/>
            <a:ext cx="1214437" cy="527050"/>
          </a:xfrm>
          <a:prstGeom prst="rightArrow">
            <a:avLst>
              <a:gd name="adj1" fmla="val 50000"/>
              <a:gd name="adj2" fmla="val 57605"/>
            </a:avLst>
          </a:prstGeom>
          <a:gradFill rotWithShape="1">
            <a:gsLst>
              <a:gs pos="0">
                <a:srgbClr val="009900">
                  <a:gamma/>
                  <a:tint val="47451"/>
                  <a:invGamma/>
                </a:srgbClr>
              </a:gs>
              <a:gs pos="50000">
                <a:srgbClr val="009900">
                  <a:alpha val="62000"/>
                </a:srgbClr>
              </a:gs>
              <a:gs pos="100000">
                <a:srgbClr val="009900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82" name="AutoShape 26"/>
          <p:cNvSpPr>
            <a:spLocks noChangeArrowheads="1"/>
          </p:cNvSpPr>
          <p:nvPr/>
        </p:nvSpPr>
        <p:spPr bwMode="auto">
          <a:xfrm rot="3013777">
            <a:off x="3277394" y="3715544"/>
            <a:ext cx="1214438" cy="527050"/>
          </a:xfrm>
          <a:prstGeom prst="rightArrow">
            <a:avLst>
              <a:gd name="adj1" fmla="val 50000"/>
              <a:gd name="adj2" fmla="val 57605"/>
            </a:avLst>
          </a:prstGeom>
          <a:gradFill rotWithShape="1">
            <a:gsLst>
              <a:gs pos="0">
                <a:srgbClr val="009900">
                  <a:gamma/>
                  <a:tint val="47451"/>
                  <a:invGamma/>
                </a:srgbClr>
              </a:gs>
              <a:gs pos="50000">
                <a:srgbClr val="009900">
                  <a:alpha val="62000"/>
                </a:srgbClr>
              </a:gs>
              <a:gs pos="100000">
                <a:srgbClr val="009900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85" name="AutoShape 29"/>
          <p:cNvSpPr>
            <a:spLocks noChangeArrowheads="1"/>
          </p:cNvSpPr>
          <p:nvPr/>
        </p:nvSpPr>
        <p:spPr bwMode="auto">
          <a:xfrm>
            <a:off x="4140200" y="2205038"/>
            <a:ext cx="1944688" cy="527050"/>
          </a:xfrm>
          <a:prstGeom prst="rightArrow">
            <a:avLst>
              <a:gd name="adj1" fmla="val 50000"/>
              <a:gd name="adj2" fmla="val 92244"/>
            </a:avLst>
          </a:prstGeom>
          <a:gradFill rotWithShape="1">
            <a:gsLst>
              <a:gs pos="0">
                <a:srgbClr val="009900">
                  <a:gamma/>
                  <a:tint val="47451"/>
                  <a:invGamma/>
                </a:srgbClr>
              </a:gs>
              <a:gs pos="50000">
                <a:srgbClr val="009900">
                  <a:alpha val="62000"/>
                </a:srgbClr>
              </a:gs>
              <a:gs pos="100000">
                <a:srgbClr val="009900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86" name="AutoShape 30"/>
          <p:cNvSpPr>
            <a:spLocks noChangeArrowheads="1"/>
          </p:cNvSpPr>
          <p:nvPr/>
        </p:nvSpPr>
        <p:spPr bwMode="auto">
          <a:xfrm>
            <a:off x="4284663" y="2060575"/>
            <a:ext cx="720725" cy="719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96" y="15748"/>
                </a:moveTo>
                <a:cubicBezTo>
                  <a:pt x="18554" y="14315"/>
                  <a:pt x="19126" y="12581"/>
                  <a:pt x="19126" y="10800"/>
                </a:cubicBezTo>
                <a:cubicBezTo>
                  <a:pt x="19126" y="6201"/>
                  <a:pt x="15398" y="2474"/>
                  <a:pt x="10800" y="2474"/>
                </a:cubicBezTo>
                <a:cubicBezTo>
                  <a:pt x="9018" y="2473"/>
                  <a:pt x="7284" y="3045"/>
                  <a:pt x="5851" y="4103"/>
                </a:cubicBezTo>
                <a:close/>
                <a:moveTo>
                  <a:pt x="4103" y="5851"/>
                </a:moveTo>
                <a:cubicBezTo>
                  <a:pt x="3045" y="7284"/>
                  <a:pt x="2473" y="9018"/>
                  <a:pt x="2473" y="10799"/>
                </a:cubicBezTo>
                <a:cubicBezTo>
                  <a:pt x="2474" y="15398"/>
                  <a:pt x="6201" y="19126"/>
                  <a:pt x="10800" y="19126"/>
                </a:cubicBezTo>
                <a:cubicBezTo>
                  <a:pt x="12581" y="19126"/>
                  <a:pt x="14315" y="18554"/>
                  <a:pt x="15748" y="1749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8688" name="Picture 32" descr="MCj0424756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2708275"/>
            <a:ext cx="12827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89" name="Picture 33" descr="MCj0428993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825" y="1989138"/>
            <a:ext cx="1179513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90" name="AutoShape 34"/>
          <p:cNvSpPr>
            <a:spLocks noChangeArrowheads="1"/>
          </p:cNvSpPr>
          <p:nvPr/>
        </p:nvSpPr>
        <p:spPr bwMode="auto">
          <a:xfrm>
            <a:off x="5651500" y="3789363"/>
            <a:ext cx="720725" cy="719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96" y="15748"/>
                </a:moveTo>
                <a:cubicBezTo>
                  <a:pt x="18554" y="14315"/>
                  <a:pt x="19126" y="12581"/>
                  <a:pt x="19126" y="10800"/>
                </a:cubicBezTo>
                <a:cubicBezTo>
                  <a:pt x="19126" y="6201"/>
                  <a:pt x="15398" y="2474"/>
                  <a:pt x="10800" y="2474"/>
                </a:cubicBezTo>
                <a:cubicBezTo>
                  <a:pt x="9018" y="2473"/>
                  <a:pt x="7284" y="3045"/>
                  <a:pt x="5851" y="4103"/>
                </a:cubicBezTo>
                <a:close/>
                <a:moveTo>
                  <a:pt x="4103" y="5851"/>
                </a:moveTo>
                <a:cubicBezTo>
                  <a:pt x="3045" y="7284"/>
                  <a:pt x="2473" y="9018"/>
                  <a:pt x="2473" y="10799"/>
                </a:cubicBezTo>
                <a:cubicBezTo>
                  <a:pt x="2474" y="15398"/>
                  <a:pt x="6201" y="19126"/>
                  <a:pt x="10800" y="19126"/>
                </a:cubicBezTo>
                <a:cubicBezTo>
                  <a:pt x="12581" y="19126"/>
                  <a:pt x="14315" y="18554"/>
                  <a:pt x="15748" y="1749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9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9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9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86" grpId="0" animBg="1"/>
      <p:bldP spid="1986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現在的網際網路架構</a:t>
            </a:r>
            <a:endParaRPr lang="en-US" altLang="zh-TW" smtClean="0"/>
          </a:p>
        </p:txBody>
      </p:sp>
      <p:pic>
        <p:nvPicPr>
          <p:cNvPr id="29699" name="Picture 4" descr="MCj036051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645025"/>
            <a:ext cx="16573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550" y="1628775"/>
            <a:ext cx="3384550" cy="2378075"/>
            <a:chOff x="1610" y="1253"/>
            <a:chExt cx="2132" cy="1498"/>
          </a:xfrm>
        </p:grpSpPr>
        <p:grpSp>
          <p:nvGrpSpPr>
            <p:cNvPr id="29719" name="Group 6"/>
            <p:cNvGrpSpPr>
              <a:grpSpLocks/>
            </p:cNvGrpSpPr>
            <p:nvPr/>
          </p:nvGrpSpPr>
          <p:grpSpPr bwMode="auto">
            <a:xfrm>
              <a:off x="1655" y="1253"/>
              <a:ext cx="2087" cy="1498"/>
              <a:chOff x="1655" y="1253"/>
              <a:chExt cx="2087" cy="1498"/>
            </a:xfrm>
          </p:grpSpPr>
          <p:sp>
            <p:nvSpPr>
              <p:cNvPr id="19968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655" y="1253"/>
                <a:ext cx="2087" cy="149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6699FF">
                      <a:gamma/>
                      <a:tint val="72941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9724" name="Picture 8" descr="MCj0432634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54" y="1434"/>
                <a:ext cx="1126" cy="1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720" name="Group 9"/>
            <p:cNvGrpSpPr>
              <a:grpSpLocks/>
            </p:cNvGrpSpPr>
            <p:nvPr/>
          </p:nvGrpSpPr>
          <p:grpSpPr bwMode="auto">
            <a:xfrm>
              <a:off x="1610" y="1344"/>
              <a:ext cx="816" cy="424"/>
              <a:chOff x="4468" y="3203"/>
              <a:chExt cx="816" cy="424"/>
            </a:xfrm>
          </p:grpSpPr>
          <p:sp>
            <p:nvSpPr>
              <p:cNvPr id="19969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468" y="3203"/>
                <a:ext cx="816" cy="42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6699FF">
                      <a:gamma/>
                      <a:tint val="54118"/>
                      <a:invGamma/>
                    </a:srgbClr>
                  </a:gs>
                  <a:gs pos="100000">
                    <a:srgbClr val="6699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endParaRPr lang="en-US" b="1">
                  <a:solidFill>
                    <a:srgbClr val="FF0000"/>
                  </a:solidFill>
                  <a:ea typeface="標楷體" pitchFamily="65" charset="-120"/>
                </a:endParaRPr>
              </a:p>
            </p:txBody>
          </p:sp>
          <p:sp>
            <p:nvSpPr>
              <p:cNvPr id="29722" name="Rectangle 11"/>
              <p:cNvSpPr>
                <a:spLocks noChangeArrowheads="1"/>
              </p:cNvSpPr>
              <p:nvPr/>
            </p:nvSpPr>
            <p:spPr bwMode="auto">
              <a:xfrm>
                <a:off x="4558" y="3294"/>
                <a:ext cx="6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b="1">
                    <a:solidFill>
                      <a:srgbClr val="FF0000"/>
                    </a:solidFill>
                    <a:ea typeface="標楷體" pitchFamily="65" charset="-120"/>
                  </a:rPr>
                  <a:t>網際網路</a:t>
                </a:r>
                <a:endParaRPr lang="en-US" altLang="zh-TW" b="1">
                  <a:solidFill>
                    <a:srgbClr val="FF0000"/>
                  </a:solidFill>
                  <a:ea typeface="標楷體" pitchFamily="65" charset="-120"/>
                </a:endParaRPr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508625" y="1557338"/>
            <a:ext cx="3203575" cy="2243137"/>
            <a:chOff x="3629" y="981"/>
            <a:chExt cx="2018" cy="1413"/>
          </a:xfrm>
        </p:grpSpPr>
        <p:sp>
          <p:nvSpPr>
            <p:cNvPr id="199699" name="Cloud"/>
            <p:cNvSpPr>
              <a:spLocks noChangeAspect="1" noEditPoints="1" noChangeArrowheads="1"/>
            </p:cNvSpPr>
            <p:nvPr/>
          </p:nvSpPr>
          <p:spPr bwMode="auto">
            <a:xfrm>
              <a:off x="3742" y="981"/>
              <a:ext cx="1905" cy="141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6699FF">
                    <a:gamma/>
                    <a:tint val="72941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29715" name="Picture 20" descr="j019538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41" y="1378"/>
              <a:ext cx="77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6" name="Text Box 21"/>
            <p:cNvSpPr txBox="1">
              <a:spLocks noChangeArrowheads="1"/>
            </p:cNvSpPr>
            <p:nvPr/>
          </p:nvSpPr>
          <p:spPr bwMode="auto">
            <a:xfrm>
              <a:off x="4419" y="2020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>
                  <a:ea typeface="標楷體" pitchFamily="65" charset="-120"/>
                </a:rPr>
                <a:t>使用者</a:t>
              </a:r>
              <a:endParaRPr lang="en-US" altLang="zh-TW">
                <a:ea typeface="標楷體" pitchFamily="65" charset="-120"/>
              </a:endParaRPr>
            </a:p>
          </p:txBody>
        </p:sp>
        <p:sp>
          <p:nvSpPr>
            <p:cNvPr id="199702" name="Cloud"/>
            <p:cNvSpPr>
              <a:spLocks noChangeAspect="1" noEditPoints="1" noChangeArrowheads="1"/>
            </p:cNvSpPr>
            <p:nvPr/>
          </p:nvSpPr>
          <p:spPr bwMode="auto">
            <a:xfrm>
              <a:off x="3674" y="1010"/>
              <a:ext cx="816" cy="42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6699FF">
                    <a:gamma/>
                    <a:tint val="54118"/>
                    <a:invGamma/>
                  </a:srgbClr>
                </a:gs>
                <a:gs pos="100000">
                  <a:srgbClr val="66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 b="1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29718" name="Rectangle 23"/>
            <p:cNvSpPr>
              <a:spLocks noChangeArrowheads="1"/>
            </p:cNvSpPr>
            <p:nvPr/>
          </p:nvSpPr>
          <p:spPr bwMode="auto">
            <a:xfrm>
              <a:off x="3629" y="1116"/>
              <a:ext cx="8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 b="1">
                  <a:solidFill>
                    <a:srgbClr val="FF0000"/>
                  </a:solidFill>
                  <a:ea typeface="標楷體" pitchFamily="65" charset="-120"/>
                </a:rPr>
                <a:t>企業內部網路</a:t>
              </a:r>
              <a:endParaRPr lang="en-US" altLang="zh-TW" sz="1600" b="1">
                <a:solidFill>
                  <a:srgbClr val="FF0000"/>
                </a:solidFill>
                <a:ea typeface="標楷體" pitchFamily="65" charset="-120"/>
              </a:endParaRPr>
            </a:p>
          </p:txBody>
        </p:sp>
      </p:grpSp>
      <p:sp>
        <p:nvSpPr>
          <p:cNvPr id="199704" name="AutoShape 24"/>
          <p:cNvSpPr>
            <a:spLocks noChangeArrowheads="1"/>
          </p:cNvSpPr>
          <p:nvPr/>
        </p:nvSpPr>
        <p:spPr bwMode="auto">
          <a:xfrm rot="-3739459">
            <a:off x="1204119" y="3771107"/>
            <a:ext cx="1214437" cy="527050"/>
          </a:xfrm>
          <a:prstGeom prst="rightArrow">
            <a:avLst>
              <a:gd name="adj1" fmla="val 50000"/>
              <a:gd name="adj2" fmla="val 57605"/>
            </a:avLst>
          </a:prstGeom>
          <a:gradFill rotWithShape="1">
            <a:gsLst>
              <a:gs pos="0">
                <a:srgbClr val="009900">
                  <a:gamma/>
                  <a:tint val="47451"/>
                  <a:invGamma/>
                </a:srgbClr>
              </a:gs>
              <a:gs pos="50000">
                <a:srgbClr val="009900">
                  <a:alpha val="62000"/>
                </a:srgbClr>
              </a:gs>
              <a:gs pos="100000">
                <a:srgbClr val="009900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07" name="AutoShape 27"/>
          <p:cNvSpPr>
            <a:spLocks noChangeArrowheads="1"/>
          </p:cNvSpPr>
          <p:nvPr/>
        </p:nvSpPr>
        <p:spPr bwMode="auto">
          <a:xfrm>
            <a:off x="4140200" y="2205038"/>
            <a:ext cx="1944688" cy="527050"/>
          </a:xfrm>
          <a:prstGeom prst="rightArrow">
            <a:avLst>
              <a:gd name="adj1" fmla="val 50000"/>
              <a:gd name="adj2" fmla="val 92244"/>
            </a:avLst>
          </a:prstGeom>
          <a:gradFill rotWithShape="1">
            <a:gsLst>
              <a:gs pos="0">
                <a:srgbClr val="009900">
                  <a:gamma/>
                  <a:tint val="47451"/>
                  <a:invGamma/>
                </a:srgbClr>
              </a:gs>
              <a:gs pos="50000">
                <a:srgbClr val="009900">
                  <a:alpha val="62000"/>
                </a:srgbClr>
              </a:gs>
              <a:gs pos="100000">
                <a:srgbClr val="009900">
                  <a:gamma/>
                  <a:tint val="47451"/>
                  <a:invGamma/>
                </a:srgbClr>
              </a:gs>
            </a:gsLst>
            <a:lin ang="0" scaled="1"/>
          </a:gra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9709" name="Picture 29" descr="MCj042475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700213"/>
            <a:ext cx="12827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12" name="Picture 32" descr="MCj0196112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4868863"/>
            <a:ext cx="10080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13" name="Picture 33" descr="MCEN00628_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2060575"/>
            <a:ext cx="792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722938" y="1989138"/>
            <a:ext cx="1728787" cy="1008062"/>
            <a:chOff x="3605" y="1253"/>
            <a:chExt cx="1089" cy="635"/>
          </a:xfrm>
        </p:grpSpPr>
        <p:sp>
          <p:nvSpPr>
            <p:cNvPr id="199715" name="Cloud"/>
            <p:cNvSpPr>
              <a:spLocks noChangeAspect="1" noEditPoints="1" noChangeArrowheads="1"/>
            </p:cNvSpPr>
            <p:nvPr/>
          </p:nvSpPr>
          <p:spPr bwMode="auto">
            <a:xfrm>
              <a:off x="3741" y="1344"/>
              <a:ext cx="817" cy="4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AutoShape 36"/>
            <p:cNvSpPr>
              <a:spLocks noChangeArrowheads="1"/>
            </p:cNvSpPr>
            <p:nvPr/>
          </p:nvSpPr>
          <p:spPr bwMode="auto">
            <a:xfrm>
              <a:off x="3605" y="1253"/>
              <a:ext cx="1089" cy="635"/>
            </a:xfrm>
            <a:prstGeom prst="irregularSeal1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9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21387E-6 L 0.15746 -0.40601 L 0.61649 -0.40601 " pathEditMode="relative" ptsTypes="AAA">
                                      <p:cBhvr>
                                        <p:cTn id="31" dur="2000" fill="hold"/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標楷體"/>
        <a:cs typeface="標楷體"/>
      </a:majorFont>
      <a:minorFont>
        <a:latin typeface="Arial"/>
        <a:ea typeface="標楷體"/>
        <a:cs typeface="標楷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  <a:cs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  <a:cs typeface="新細明體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3523</Words>
  <Application>Microsoft Office PowerPoint</Application>
  <PresentationFormat>如螢幕大小 (4:3)</PresentationFormat>
  <Paragraphs>480</Paragraphs>
  <Slides>54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54</vt:i4>
      </vt:variant>
    </vt:vector>
  </HeadingPairs>
  <TitlesOfParts>
    <vt:vector size="55" baseType="lpstr">
      <vt:lpstr>預設簡報設計</vt:lpstr>
      <vt:lpstr>防範惡意電子郵件社交工程</vt:lpstr>
      <vt:lpstr>大綱</vt:lpstr>
      <vt:lpstr>何謂社交工程</vt:lpstr>
      <vt:lpstr>社交工程攻擊</vt:lpstr>
      <vt:lpstr>人性弱點</vt:lpstr>
      <vt:lpstr>舊式網路架構與攻擊1</vt:lpstr>
      <vt:lpstr>舊式網路架構與攻擊2</vt:lpstr>
      <vt:lpstr>現在的網際網路架構</vt:lpstr>
      <vt:lpstr>現在的網際網路架構</vt:lpstr>
      <vt:lpstr>社交工程攻擊模式</vt:lpstr>
      <vt:lpstr>常見的社交工程攻擊</vt:lpstr>
      <vt:lpstr>軟體弱點與零時差攻擊</vt:lpstr>
      <vt:lpstr>軟體弱點與零時差攻擊</vt:lpstr>
      <vt:lpstr>電子郵件社交工程應用案例</vt:lpstr>
      <vt:lpstr>你看得出兩個網站的差異嗎？</vt:lpstr>
      <vt:lpstr>你看得出兩個網站的差異嗎？</vt:lpstr>
      <vt:lpstr>網路釣魚信件內容</vt:lpstr>
      <vt:lpstr>帳號被盜用寄垃圾信的紀錄</vt:lpstr>
      <vt:lpstr>電子郵件社交工程應用案例</vt:lpstr>
      <vt:lpstr>臺灣成垃圾郵件大國</vt:lpstr>
      <vt:lpstr>「濫發商業電子郵件管理條例」</vt:lpstr>
      <vt:lpstr>社交工程案例─偽冒身份惡意電郵</vt:lpstr>
      <vt:lpstr>中央氣象局遭冒名發送垃圾郵件</vt:lpstr>
      <vt:lpstr>社交工程案例─數位簽章(偽冒)</vt:lpstr>
      <vt:lpstr>APT 進階持續性滲透攻擊 (Advanced Persistent Threat)</vt:lpstr>
      <vt:lpstr>APT與一般駭客攻擊的差異</vt:lpstr>
      <vt:lpstr>如何避免APT 進階性持續威脅攻擊</vt:lpstr>
      <vt:lpstr>如何自我防護</vt:lpstr>
      <vt:lpstr>修補系統漏洞</vt:lpstr>
      <vt:lpstr>修補系統漏洞</vt:lpstr>
      <vt:lpstr>安裝防毒軟體</vt:lpstr>
      <vt:lpstr>安裝間諜程式檢查軟體</vt:lpstr>
      <vt:lpstr>安裝間諜程式檢查軟體</vt:lpstr>
      <vt:lpstr>關閉信件預覽</vt:lpstr>
      <vt:lpstr>關閉信件預覽</vt:lpstr>
      <vt:lpstr>關閉信件預覽</vt:lpstr>
      <vt:lpstr>使用電子郵件時應有的習慣</vt:lpstr>
      <vt:lpstr>平時使用電腦應有的行為</vt:lpstr>
      <vt:lpstr>教育部103年度 臺灣學術網路 防範惡意電子郵件社交工程演練</vt:lpstr>
      <vt:lpstr>教育部103年度 臺灣學術網路 防範惡意電子郵件社交工程演練</vt:lpstr>
      <vt:lpstr>教育部103年度 臺灣學術網路 防範惡意電子郵件社交工程演練</vt:lpstr>
      <vt:lpstr>教育部103年度 臺灣學術網路 防範惡意電子郵件社交工程演練</vt:lpstr>
      <vt:lpstr>教育部103年度 臺灣學術網路 防範惡意電子郵件社交工程演練</vt:lpstr>
      <vt:lpstr>教育部103年度 臺灣學術網路 防範惡意電子郵件社交工程演練</vt:lpstr>
      <vt:lpstr>教育部103年度 臺灣學術網路 防範惡意電子郵件社交工程演練</vt:lpstr>
      <vt:lpstr>教育部 防範惡意郵件社交工程演練信件主題</vt:lpstr>
      <vt:lpstr>範例一 (趣味類－蛋糕)</vt:lpstr>
      <vt:lpstr>範例二 (美容類－雷射)</vt:lpstr>
      <vt:lpstr>範例三 (健康類－眩暈)</vt:lpstr>
      <vt:lpstr>範例四 (趣味類－冷笑話)</vt:lpstr>
      <vt:lpstr>範例五 (知識類－99乘法)</vt:lpstr>
      <vt:lpstr>範例六 (生活類－安全帶)</vt:lpstr>
      <vt:lpstr>結論</vt:lpstr>
      <vt:lpstr>PowerPoint 簡報</vt:lpstr>
    </vt:vector>
  </TitlesOfParts>
  <Company>TMU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andy</dc:creator>
  <cp:lastModifiedBy>andy</cp:lastModifiedBy>
  <cp:revision>126</cp:revision>
  <dcterms:created xsi:type="dcterms:W3CDTF">2010-09-07T01:29:56Z</dcterms:created>
  <dcterms:modified xsi:type="dcterms:W3CDTF">2014-05-01T04:05:46Z</dcterms:modified>
</cp:coreProperties>
</file>