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notesMasterIdLst>
    <p:notesMasterId r:id="rId3"/>
  </p:notesMasterIdLst>
  <p:sldIdLst>
    <p:sldId id="256" r:id="rId2"/>
  </p:sldIdLst>
  <p:sldSz cx="6858000" cy="9906000" type="A4"/>
  <p:notesSz cx="6735763" cy="9799638"/>
  <p:defaultTextStyle>
    <a:defPPr>
      <a:defRPr lang="zh-TW"/>
    </a:defPPr>
    <a:lvl1pPr marL="0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3473B"/>
    <a:srgbClr val="690345"/>
    <a:srgbClr val="FFFF66"/>
    <a:srgbClr val="A91794"/>
    <a:srgbClr val="EB561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625" autoAdjust="0"/>
  </p:normalViewPr>
  <p:slideViewPr>
    <p:cSldViewPr snapToGrid="0">
      <p:cViewPr varScale="1">
        <p:scale>
          <a:sx n="48" d="100"/>
          <a:sy n="48" d="100"/>
        </p:scale>
        <p:origin x="23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9B78-CD48-404E-8E1F-26A60F1CE531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1225550"/>
            <a:ext cx="2287587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02CA3-88F2-4F64-B4B7-1413875446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58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858002" cy="990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1"/>
            <a:ext cx="1728788" cy="9906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179" y="1621191"/>
            <a:ext cx="4945261" cy="344875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179" y="5202944"/>
            <a:ext cx="4945261" cy="2391656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50789" y="7814737"/>
            <a:ext cx="1543050" cy="527403"/>
          </a:xfrm>
        </p:spPr>
        <p:txBody>
          <a:bodyPr/>
          <a:lstStyle/>
          <a:p>
            <a:fld id="{3FC41BB2-1018-42E2-A74A-D2E73750867B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5178" y="7814737"/>
            <a:ext cx="2882749" cy="52740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6703" y="7814734"/>
            <a:ext cx="433738" cy="527403"/>
          </a:xfrm>
        </p:spPr>
        <p:txBody>
          <a:bodyPr/>
          <a:lstStyle/>
          <a:p>
            <a:fld id="{3FF5BB3C-C26D-492F-81E6-82B377FF7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496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3" y="6217850"/>
            <a:ext cx="5575700" cy="118351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043" y="875949"/>
            <a:ext cx="5575700" cy="4766346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18" y="7401362"/>
            <a:ext cx="5574858" cy="98579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1BB2-1018-42E2-A74A-D2E73750867B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BB3C-C26D-492F-81E6-82B377FF7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466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70" y="880533"/>
            <a:ext cx="5572100" cy="4953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4" y="6383867"/>
            <a:ext cx="5571258" cy="19811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1BB2-1018-42E2-A74A-D2E73750867B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BB3C-C26D-492F-81E6-82B377FF7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65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880534"/>
            <a:ext cx="5232798" cy="3969953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4861360"/>
            <a:ext cx="4923168" cy="79295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3" y="6225439"/>
            <a:ext cx="5572127" cy="2151494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1BB2-1018-42E2-A74A-D2E73750867B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BB3C-C26D-492F-81E6-82B377FF76E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522434" y="1037773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63105" y="3993849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327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3082506"/>
            <a:ext cx="5572126" cy="362820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18" y="6727724"/>
            <a:ext cx="5571284" cy="1647597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1BB2-1018-42E2-A74A-D2E73750867B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BB3C-C26D-492F-81E6-82B377FF7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325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2046" y="880533"/>
            <a:ext cx="5572124" cy="27516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42043" y="3863113"/>
            <a:ext cx="1798256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2044" y="4853713"/>
            <a:ext cx="1797324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39557" y="3867695"/>
            <a:ext cx="1791217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39556" y="4858295"/>
            <a:ext cx="1791719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6999" y="3863113"/>
            <a:ext cx="1797170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16999" y="4853713"/>
            <a:ext cx="1797170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1BB2-1018-42E2-A74A-D2E73750867B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BB3C-C26D-492F-81E6-82B377FF7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997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42045" y="880533"/>
            <a:ext cx="5572124" cy="27516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42045" y="6362194"/>
            <a:ext cx="1797323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42045" y="3852331"/>
            <a:ext cx="1797323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2045" y="7194575"/>
            <a:ext cx="1797323" cy="118132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25093" y="6362194"/>
            <a:ext cx="1800225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525093" y="3852331"/>
            <a:ext cx="1799404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24271" y="7194571"/>
            <a:ext cx="1800225" cy="117049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7070" y="6362193"/>
            <a:ext cx="1794792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17000" y="3852331"/>
            <a:ext cx="1797170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16999" y="7194569"/>
            <a:ext cx="1797170" cy="117049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1BB2-1018-42E2-A74A-D2E73750867B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BB3C-C26D-492F-81E6-82B377FF7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9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1BB2-1018-42E2-A74A-D2E73750867B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BB3C-C26D-492F-81E6-82B377FF7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577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6351" y="880534"/>
            <a:ext cx="1127819" cy="74845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043" y="880534"/>
            <a:ext cx="4358582" cy="748453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1BB2-1018-42E2-A74A-D2E73750867B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BB3C-C26D-492F-81E6-82B377FF7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54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42046" y="893415"/>
            <a:ext cx="5572124" cy="213571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42046" y="3249259"/>
            <a:ext cx="5572124" cy="511580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4194518" y="8498067"/>
            <a:ext cx="1543050" cy="527403"/>
          </a:xfrm>
        </p:spPr>
        <p:txBody>
          <a:bodyPr/>
          <a:lstStyle/>
          <a:p>
            <a:fld id="{3FC41BB2-1018-42E2-A74A-D2E73750867B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2044" y="8498066"/>
            <a:ext cx="3509612" cy="52740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0431" y="8498065"/>
            <a:ext cx="433738" cy="527403"/>
          </a:xfrm>
        </p:spPr>
        <p:txBody>
          <a:bodyPr/>
          <a:lstStyle/>
          <a:p>
            <a:fld id="{3FF5BB3C-C26D-492F-81E6-82B377FF7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98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2049995"/>
            <a:ext cx="5572125" cy="412062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44" y="6390745"/>
            <a:ext cx="5572125" cy="1985788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1BB2-1018-42E2-A74A-D2E73750867B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BB3C-C26D-492F-81E6-82B377FF7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18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044" y="3249258"/>
            <a:ext cx="2744094" cy="511580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9258"/>
            <a:ext cx="2742306" cy="511580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1BB2-1018-42E2-A74A-D2E73750867B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BB3C-C26D-492F-81E6-82B377FF7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11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894295"/>
            <a:ext cx="5572125" cy="21348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177" y="3249258"/>
            <a:ext cx="2576962" cy="119009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044" y="4439353"/>
            <a:ext cx="2744095" cy="392571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38994" y="3249256"/>
            <a:ext cx="2575174" cy="119009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39353"/>
            <a:ext cx="2742306" cy="392571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1BB2-1018-42E2-A74A-D2E73750867B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BB3C-C26D-492F-81E6-82B377FF7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8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1BB2-1018-42E2-A74A-D2E73750867B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BB3C-C26D-492F-81E6-82B377FF7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67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1BB2-1018-42E2-A74A-D2E73750867B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BB3C-C26D-492F-81E6-82B377FF7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50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2" y="880535"/>
            <a:ext cx="2169021" cy="23687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363" y="856073"/>
            <a:ext cx="3313805" cy="7508994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022" y="3249258"/>
            <a:ext cx="2169021" cy="511580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1BB2-1018-42E2-A74A-D2E73750867B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BB3C-C26D-492F-81E6-82B377FF7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63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6" y="880533"/>
            <a:ext cx="2815472" cy="236872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24650" y="880533"/>
            <a:ext cx="2589520" cy="7484536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40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4" y="3249258"/>
            <a:ext cx="2815473" cy="511580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1BB2-1018-42E2-A74A-D2E73750867B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BB3C-C26D-492F-81E6-82B377FF7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21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858002" cy="990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6781331" cy="9906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046" y="893415"/>
            <a:ext cx="5572124" cy="2135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46" y="3249259"/>
            <a:ext cx="5572124" cy="5115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4518" y="849806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1BB2-1018-42E2-A74A-D2E73750867B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044" y="8498066"/>
            <a:ext cx="350961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0431" y="8498065"/>
            <a:ext cx="43373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5BB3C-C26D-492F-81E6-82B377FF7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72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  <p:sldLayoutId id="214748403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2330" y="2497103"/>
            <a:ext cx="2093782" cy="5135131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50" y="4985003"/>
            <a:ext cx="4128991" cy="404453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70" y="1685302"/>
            <a:ext cx="1208500" cy="118378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79" y="4247322"/>
            <a:ext cx="1208500" cy="118378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9" y="-15726"/>
            <a:ext cx="1208500" cy="1183781"/>
          </a:xfrm>
          <a:prstGeom prst="rect">
            <a:avLst/>
          </a:prstGeom>
        </p:spPr>
      </p:pic>
      <p:sp>
        <p:nvSpPr>
          <p:cNvPr id="4" name="文字方塊 2"/>
          <p:cNvSpPr txBox="1">
            <a:spLocks noChangeArrowheads="1"/>
          </p:cNvSpPr>
          <p:nvPr/>
        </p:nvSpPr>
        <p:spPr bwMode="auto">
          <a:xfrm>
            <a:off x="1654958" y="384351"/>
            <a:ext cx="5327374" cy="33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endPos="0" dist="50800" dir="5400000" sy="-100000" algn="bl" rotWithShape="0"/>
          </a:effectLst>
        </p:spPr>
        <p:txBody>
          <a:bodyPr rot="0" vert="horz" wrap="square" lIns="90000" tIns="0" rIns="9144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3000" b="1" kern="100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奈米食品與食品包材容器具</a:t>
            </a:r>
            <a:endParaRPr lang="en-US" altLang="zh-TW" sz="3000" b="1" kern="100" dirty="0" smtClean="0">
              <a:ln w="10160">
                <a:noFill/>
                <a:prstDash val="solid"/>
              </a:ln>
              <a:solidFill>
                <a:srgbClr val="C0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sz="3000" b="1" kern="100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國際研討會</a:t>
            </a:r>
            <a:endParaRPr lang="zh-TW" sz="3000" b="1" kern="100" dirty="0">
              <a:ln w="10160">
                <a:noFill/>
                <a:prstDash val="solid"/>
              </a:ln>
              <a:solidFill>
                <a:srgbClr val="C0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-31013" y="1058486"/>
            <a:ext cx="6798366" cy="53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en-US" sz="2000" kern="1200" dirty="0" smtClean="0">
                <a:solidFill>
                  <a:srgbClr val="000000"/>
                </a:solidFill>
                <a:latin typeface="Cooper Black" panose="0208090404030B0204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International </a:t>
            </a:r>
            <a:r>
              <a:rPr lang="en-US" sz="2000" kern="1200" dirty="0">
                <a:solidFill>
                  <a:srgbClr val="000000"/>
                </a:solidFill>
                <a:latin typeface="Cooper Black" panose="0208090404030B0204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Symposium on Nanoscience and Nanotechnology in Food and Food </a:t>
            </a:r>
            <a:r>
              <a:rPr lang="en-US" sz="2000" kern="1200" dirty="0" smtClean="0">
                <a:solidFill>
                  <a:srgbClr val="000000"/>
                </a:solidFill>
                <a:latin typeface="Cooper Black" panose="0208090404030B0204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Package</a:t>
            </a:r>
            <a:endParaRPr lang="zh-TW" sz="2000" dirty="0">
              <a:latin typeface="Cooper Black" panose="0208090404030B020404" pitchFamily="18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59225" y="576361"/>
            <a:ext cx="124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A91794"/>
                </a:solidFill>
                <a:latin typeface="+mj-lt"/>
              </a:rPr>
              <a:t>08/16</a:t>
            </a:r>
            <a:endParaRPr lang="zh-TW" altLang="en-US" sz="3200" b="1" dirty="0">
              <a:solidFill>
                <a:srgbClr val="A91794"/>
              </a:solidFill>
              <a:latin typeface="+mj-lt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239863" y="723699"/>
            <a:ext cx="63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 smtClean="0">
                <a:solidFill>
                  <a:srgbClr val="A91794"/>
                </a:solidFill>
                <a:latin typeface="+mj-lt"/>
              </a:rPr>
              <a:t>TUE</a:t>
            </a:r>
            <a:r>
              <a:rPr lang="en-US" altLang="zh-TW" sz="1800" dirty="0" smtClean="0">
                <a:solidFill>
                  <a:srgbClr val="A91794"/>
                </a:solidFill>
                <a:latin typeface="Cooper Black" panose="0208090404030B020404" pitchFamily="18" charset="0"/>
              </a:rPr>
              <a:t>.</a:t>
            </a:r>
            <a:endParaRPr lang="zh-TW" altLang="en-US" sz="1800" dirty="0">
              <a:solidFill>
                <a:srgbClr val="A91794"/>
              </a:solidFill>
              <a:latin typeface="Cooper Black" panose="0208090404030B0204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-7696"/>
            <a:ext cx="18085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2016</a:t>
            </a:r>
            <a:endParaRPr lang="zh-TW" altLang="en-US" sz="40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745312"/>
              </p:ext>
            </p:extLst>
          </p:nvPr>
        </p:nvGraphicFramePr>
        <p:xfrm>
          <a:off x="2194509" y="2497103"/>
          <a:ext cx="4586810" cy="6729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720">
                  <a:extLst>
                    <a:ext uri="{9D8B030D-6E8A-4147-A177-3AD203B41FA5}">
                      <a16:colId xmlns:a16="http://schemas.microsoft.com/office/drawing/2014/main" val="1047003226"/>
                    </a:ext>
                  </a:extLst>
                </a:gridCol>
                <a:gridCol w="1838718">
                  <a:extLst>
                    <a:ext uri="{9D8B030D-6E8A-4147-A177-3AD203B41FA5}">
                      <a16:colId xmlns:a16="http://schemas.microsoft.com/office/drawing/2014/main" val="406430160"/>
                    </a:ext>
                  </a:extLst>
                </a:gridCol>
                <a:gridCol w="1959372">
                  <a:extLst>
                    <a:ext uri="{9D8B030D-6E8A-4147-A177-3AD203B41FA5}">
                      <a16:colId xmlns:a16="http://schemas.microsoft.com/office/drawing/2014/main" val="319425029"/>
                    </a:ext>
                  </a:extLst>
                </a:gridCol>
              </a:tblGrid>
              <a:tr h="33017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時間</a:t>
                      </a: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/Time</a:t>
                      </a:r>
                      <a:endParaRPr lang="zh-TW" sz="20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演講題目</a:t>
                      </a: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/Topic</a:t>
                      </a:r>
                      <a:endParaRPr lang="zh-TW" sz="20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rgbClr val="FFFF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主講人</a:t>
                      </a: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/Speaker</a:t>
                      </a:r>
                      <a:endParaRPr lang="zh-TW" sz="20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rgbClr val="FFFF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2206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12:00-13:00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chemeClr val="accent3">
                        <a:lumMod val="60000"/>
                        <a:lumOff val="40000"/>
                        <a:alpha val="34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報到</a:t>
                      </a: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Registration</a:t>
                      </a:r>
                      <a:endParaRPr lang="zh-TW" sz="20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chemeClr val="accent3">
                        <a:lumMod val="60000"/>
                        <a:lumOff val="40000"/>
                        <a:alpha val="3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9213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13:05-13:20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chemeClr val="accent3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開幕</a:t>
                      </a: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Opening ceremony / </a:t>
                      </a:r>
                      <a:r>
                        <a:rPr lang="zh-TW" sz="12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長官</a:t>
                      </a:r>
                      <a:r>
                        <a:rPr lang="zh-TW" sz="12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致詞</a:t>
                      </a: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Welcome remark</a:t>
                      </a:r>
                      <a:endParaRPr lang="zh-TW" sz="20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chemeClr val="accent3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935365"/>
                  </a:ext>
                </a:extLst>
              </a:tr>
              <a:tr h="11488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13:20-14:10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chemeClr val="accent3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77514" rtl="0" eaLnBrk="1" latinLnBrk="0" hangingPunct="1">
                        <a:defRPr sz="153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388757" algn="l" defTabSz="777514" rtl="0" eaLnBrk="1" latinLnBrk="0" hangingPunct="1">
                        <a:defRPr sz="153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777514" algn="l" defTabSz="777514" rtl="0" eaLnBrk="1" latinLnBrk="0" hangingPunct="1">
                        <a:defRPr sz="153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166271" algn="l" defTabSz="777514" rtl="0" eaLnBrk="1" latinLnBrk="0" hangingPunct="1">
                        <a:defRPr sz="153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555029" algn="l" defTabSz="777514" rtl="0" eaLnBrk="1" latinLnBrk="0" hangingPunct="1">
                        <a:defRPr sz="153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1943786" algn="l" defTabSz="777514" rtl="0" eaLnBrk="1" latinLnBrk="0" hangingPunct="1">
                        <a:defRPr sz="153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332543" algn="l" defTabSz="777514" rtl="0" eaLnBrk="1" latinLnBrk="0" hangingPunct="1">
                        <a:defRPr sz="153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2721300" algn="l" defTabSz="777514" rtl="0" eaLnBrk="1" latinLnBrk="0" hangingPunct="1">
                        <a:defRPr sz="153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110057" algn="l" defTabSz="777514" rtl="0" eaLnBrk="1" latinLnBrk="0" hangingPunct="1">
                        <a:defRPr sz="153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作業場所的奈米</a:t>
                      </a:r>
                      <a:r>
                        <a:rPr lang="zh-TW" sz="1300" b="1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微粒</a:t>
                      </a:r>
                      <a:endParaRPr lang="en-US" altLang="zh-TW" sz="1300" b="1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暴露評估</a:t>
                      </a:r>
                      <a:endParaRPr lang="zh-TW" sz="13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Exposure assessment of nanoparticles in workplaces</a:t>
                      </a:r>
                      <a:r>
                        <a:rPr lang="en-US" sz="11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endParaRPr lang="zh-TW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>
                    <a:solidFill>
                      <a:schemeClr val="accent3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77514" rtl="0" eaLnBrk="1" latinLnBrk="0" hangingPunct="1">
                        <a:defRPr sz="153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388757" algn="l" defTabSz="777514" rtl="0" eaLnBrk="1" latinLnBrk="0" hangingPunct="1">
                        <a:defRPr sz="153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777514" algn="l" defTabSz="777514" rtl="0" eaLnBrk="1" latinLnBrk="0" hangingPunct="1">
                        <a:defRPr sz="153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166271" algn="l" defTabSz="777514" rtl="0" eaLnBrk="1" latinLnBrk="0" hangingPunct="1">
                        <a:defRPr sz="153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555029" algn="l" defTabSz="777514" rtl="0" eaLnBrk="1" latinLnBrk="0" hangingPunct="1">
                        <a:defRPr sz="153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1943786" algn="l" defTabSz="777514" rtl="0" eaLnBrk="1" latinLnBrk="0" hangingPunct="1">
                        <a:defRPr sz="153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332543" algn="l" defTabSz="777514" rtl="0" eaLnBrk="1" latinLnBrk="0" hangingPunct="1">
                        <a:defRPr sz="153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2721300" algn="l" defTabSz="777514" rtl="0" eaLnBrk="1" latinLnBrk="0" hangingPunct="1">
                        <a:defRPr sz="153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110057" algn="l" defTabSz="777514" rtl="0" eaLnBrk="1" latinLnBrk="0" hangingPunct="1">
                        <a:defRPr sz="1531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TSAI,CHUEN-JINN /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蔡春進特</a:t>
                      </a:r>
                      <a:r>
                        <a:rPr lang="zh-TW" sz="12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聘</a:t>
                      </a:r>
                      <a:r>
                        <a:rPr lang="zh-TW" sz="12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教授</a:t>
                      </a:r>
                      <a:r>
                        <a:rPr lang="en-US" sz="12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Distinguished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Professor, Institute of Environmental Engineering, National </a:t>
                      </a:r>
                      <a:r>
                        <a:rPr lang="en-US" sz="1100" kern="10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Chiao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Tung University</a:t>
                      </a:r>
                      <a:endParaRPr lang="zh-TW" sz="11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chemeClr val="accent3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235987"/>
                  </a:ext>
                </a:extLst>
              </a:tr>
              <a:tr h="126434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14:10-15:00</a:t>
                      </a:r>
                      <a:endParaRPr lang="zh-TW" sz="11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chemeClr val="accent3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奈米科技應用於食品</a:t>
                      </a:r>
                      <a:endParaRPr lang="en-US" altLang="zh-TW" sz="1300" b="1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的好與壞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The good, bad and ugly sides of nanoparticles in food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chemeClr val="accent3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David </a:t>
                      </a:r>
                      <a:r>
                        <a:rPr lang="en-US" sz="12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Tai Wei LEONG</a:t>
                      </a:r>
                      <a:endParaRPr lang="zh-TW" sz="12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Assistant Professor, Department of Chemical and </a:t>
                      </a:r>
                      <a:r>
                        <a:rPr lang="en-US" altLang="zh-TW" sz="1200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Biomolecular</a:t>
                      </a:r>
                      <a:r>
                        <a:rPr lang="en-US" altLang="zh-TW" sz="12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Engineering, National University of Singapore, Singapore.</a:t>
                      </a:r>
                      <a:endParaRPr lang="zh-TW" alt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chemeClr val="accent3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8413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15:00-15:20</a:t>
                      </a:r>
                      <a:endParaRPr lang="zh-TW" sz="11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chemeClr val="accent3">
                        <a:lumMod val="60000"/>
                        <a:lumOff val="40000"/>
                        <a:alpha val="34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中場休息時間</a:t>
                      </a:r>
                      <a:r>
                        <a:rPr lang="en-US" sz="12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Coffee </a:t>
                      </a: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Break</a:t>
                      </a:r>
                      <a:endParaRPr lang="zh-TW" sz="20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chemeClr val="accent3">
                        <a:lumMod val="60000"/>
                        <a:lumOff val="40000"/>
                        <a:alpha val="3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348790"/>
                  </a:ext>
                </a:extLst>
              </a:tr>
              <a:tr h="134988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15:20-16:10</a:t>
                      </a:r>
                      <a:endParaRPr lang="zh-TW" sz="11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chemeClr val="accent3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歐洲奈米食品</a:t>
                      </a:r>
                      <a:r>
                        <a:rPr lang="zh-TW" sz="13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規範</a:t>
                      </a:r>
                      <a:endParaRPr lang="en-US" altLang="zh-TW" sz="1300" b="1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</a:t>
                      </a:r>
                      <a:r>
                        <a:rPr lang="zh-TW" sz="13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經驗分享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Experience with the EU Regulatory Framework for Nanomaterials in the Food Sector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chemeClr val="accent3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Dr. </a:t>
                      </a:r>
                      <a:r>
                        <a:rPr lang="en-US" sz="12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Ralf </a:t>
                      </a:r>
                      <a:r>
                        <a:rPr lang="en-US" sz="12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Greiner</a:t>
                      </a:r>
                      <a:endParaRPr lang="zh-TW" sz="12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Head, Department of Food Technology and Bioprocess Engineering, Federal Research Institute of Nutrition and Food, Max </a:t>
                      </a:r>
                      <a:r>
                        <a:rPr lang="en-US" altLang="zh-TW" sz="1200" kern="100" dirty="0" err="1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Rubner</a:t>
                      </a:r>
                      <a:r>
                        <a:rPr lang="en-US" altLang="zh-TW" sz="12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-Institute, Karlsruhe, Germany.</a:t>
                      </a:r>
                      <a:endParaRPr lang="zh-TW" alt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chemeClr val="accent3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432918"/>
                  </a:ext>
                </a:extLst>
              </a:tr>
              <a:tr h="119646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16:10-17:00</a:t>
                      </a:r>
                      <a:endParaRPr lang="zh-TW" sz="11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chemeClr val="accent3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奈米科技食品：整合式風險治理模式的可能性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Nanotechnology in Food: The possibility of integrated risk assessment model 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WONG,</a:t>
                      </a:r>
                      <a:r>
                        <a:rPr lang="en-US" altLang="zh-TW" sz="12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YU-FENG </a:t>
                      </a:r>
                      <a:r>
                        <a:rPr lang="en-US" sz="12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翁</a:t>
                      </a:r>
                      <a:r>
                        <a:rPr lang="zh-TW" sz="12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裕</a:t>
                      </a:r>
                      <a:r>
                        <a:rPr lang="zh-TW" sz="12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峰</a:t>
                      </a:r>
                      <a:r>
                        <a:rPr lang="zh-TW" altLang="en-US" sz="12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教授</a:t>
                      </a:r>
                      <a:r>
                        <a:rPr lang="zh-TW" sz="1200" b="1" kern="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12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Assistant Professor, Science, Technology, and Medicine (STM) center, National Cheng Kung University</a:t>
                      </a:r>
                      <a:endParaRPr lang="zh-TW" sz="11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64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17:10</a:t>
                      </a:r>
                      <a:r>
                        <a:rPr lang="en-US" altLang="zh-TW" sz="11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-17:45</a:t>
                      </a:r>
                      <a:endParaRPr lang="zh-TW" sz="11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chemeClr val="accent3">
                        <a:lumMod val="60000"/>
                        <a:lumOff val="40000"/>
                        <a:alpha val="34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Q &amp; </a:t>
                      </a:r>
                      <a:r>
                        <a:rPr lang="en-US" sz="12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TW" altLang="en-US" sz="12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12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chemeClr val="accent3">
                        <a:lumMod val="60000"/>
                        <a:lumOff val="40000"/>
                        <a:alpha val="3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52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17:45-18:00</a:t>
                      </a:r>
                      <a:endParaRPr lang="zh-TW" sz="11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chemeClr val="accent3">
                        <a:lumMod val="60000"/>
                        <a:lumOff val="40000"/>
                        <a:alpha val="34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Adjournment</a:t>
                      </a:r>
                      <a:endParaRPr lang="zh-TW" altLang="zh-TW" sz="1200" b="1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4075" marR="14075" marT="7540" marB="0" anchor="ctr">
                    <a:solidFill>
                      <a:schemeClr val="accent3">
                        <a:lumMod val="60000"/>
                        <a:lumOff val="40000"/>
                        <a:alpha val="3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399991"/>
                  </a:ext>
                </a:extLst>
              </a:tr>
            </a:tbl>
          </a:graphicData>
        </a:graphic>
      </p:graphicFrame>
      <p:grpSp>
        <p:nvGrpSpPr>
          <p:cNvPr id="23" name="群組 22"/>
          <p:cNvGrpSpPr/>
          <p:nvPr/>
        </p:nvGrpSpPr>
        <p:grpSpPr>
          <a:xfrm>
            <a:off x="81392" y="2634780"/>
            <a:ext cx="1950481" cy="628793"/>
            <a:chOff x="196410" y="1801867"/>
            <a:chExt cx="1950481" cy="628793"/>
          </a:xfrm>
        </p:grpSpPr>
        <p:sp>
          <p:nvSpPr>
            <p:cNvPr id="12" name="文字方塊 11"/>
            <p:cNvSpPr txBox="1"/>
            <p:nvPr/>
          </p:nvSpPr>
          <p:spPr>
            <a:xfrm>
              <a:off x="462193" y="2122883"/>
              <a:ext cx="1684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13:00-18:00 P.M.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96410" y="1801867"/>
              <a:ext cx="179777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500" b="1" dirty="0" smtClean="0">
                  <a:solidFill>
                    <a:srgbClr val="690345"/>
                  </a:solidFill>
                  <a:ea typeface="標楷體" panose="03000509000000000000" pitchFamily="65" charset="-120"/>
                </a:rPr>
                <a:t>2016/08/16</a:t>
              </a:r>
              <a:endParaRPr lang="zh-TW" altLang="en-US" sz="2500" b="1" dirty="0">
                <a:solidFill>
                  <a:srgbClr val="690345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31310" y="3294705"/>
            <a:ext cx="214554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1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臺北醫學大學綜合醫學大樓前棟</a:t>
            </a:r>
            <a:r>
              <a:rPr lang="en-US" altLang="zh-TW" sz="1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1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樓</a:t>
            </a:r>
            <a:r>
              <a:rPr lang="zh-TW" altLang="zh-TW" sz="1600" b="1" u="sng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誠樸廳</a:t>
            </a:r>
            <a:endParaRPr lang="zh-TW" altLang="zh-TW" sz="1050" b="1" u="sng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r>
              <a:rPr lang="en-US" altLang="zh-TW" sz="1200" b="1" dirty="0" smtClean="0">
                <a:ln/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b="1" dirty="0" smtClean="0">
                <a:ln/>
                <a:solidFill>
                  <a:schemeClr val="bg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台北市信義區吳興街</a:t>
            </a:r>
            <a:r>
              <a:rPr lang="en-US" altLang="zh-TW" sz="1200" b="1" dirty="0" smtClean="0">
                <a:ln/>
                <a:solidFill>
                  <a:schemeClr val="bg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250</a:t>
            </a:r>
            <a:r>
              <a:rPr lang="zh-TW" altLang="en-US" sz="1200" b="1" dirty="0" smtClean="0">
                <a:ln/>
                <a:solidFill>
                  <a:schemeClr val="bg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en-US" altLang="zh-TW" sz="1200" b="1" dirty="0" smtClean="0">
                <a:ln/>
                <a:solidFill>
                  <a:schemeClr val="bg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200" b="1" dirty="0">
              <a:ln/>
              <a:solidFill>
                <a:schemeClr val="bg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559071" y="9248167"/>
            <a:ext cx="53303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1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本次活免費參加，會場備有點心與茶水，歡迎蒞臨。</a:t>
            </a:r>
          </a:p>
          <a:p>
            <a:r>
              <a:rPr lang="en-US" altLang="zh-TW" sz="1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en-US" sz="1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本次活動報名網址</a:t>
            </a:r>
            <a:r>
              <a:rPr lang="en-US" altLang="zh-TW" sz="15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en-US" altLang="zh-TW" sz="15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</a:t>
            </a:r>
            <a:r>
              <a:rPr lang="en-US" altLang="zh-TW" sz="15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goo.gl/Dm3DgU</a:t>
            </a:r>
            <a:r>
              <a:rPr lang="zh-TW" altLang="en-US" sz="15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，或</a:t>
            </a:r>
            <a:r>
              <a:rPr lang="en-US" altLang="zh-TW" sz="1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QR</a:t>
            </a:r>
            <a:r>
              <a:rPr lang="zh-TW" altLang="en-US" sz="1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code</a:t>
            </a:r>
            <a:r>
              <a:rPr lang="zh-TW" altLang="en-US" sz="1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報名</a:t>
            </a:r>
            <a:endParaRPr lang="en-US" altLang="zh-TW" sz="15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5" y="8475603"/>
            <a:ext cx="1299930" cy="1299930"/>
          </a:xfrm>
          <a:prstGeom prst="rect">
            <a:avLst/>
          </a:prstGeom>
          <a:ln w="44450">
            <a:solidFill>
              <a:schemeClr val="accent4">
                <a:lumMod val="75000"/>
              </a:schemeClr>
            </a:solidFill>
          </a:ln>
        </p:spPr>
      </p:pic>
      <p:sp>
        <p:nvSpPr>
          <p:cNvPr id="27" name="文字方塊 26"/>
          <p:cNvSpPr txBox="1"/>
          <p:nvPr/>
        </p:nvSpPr>
        <p:spPr>
          <a:xfrm>
            <a:off x="38475" y="7632234"/>
            <a:ext cx="2106838" cy="600164"/>
          </a:xfrm>
          <a:prstGeom prst="rect">
            <a:avLst/>
          </a:prstGeom>
          <a:solidFill>
            <a:schemeClr val="accent1">
              <a:lumMod val="50000"/>
              <a:alpha val="86000"/>
            </a:schemeClr>
          </a:solidFill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zh-TW" altLang="en-US" sz="1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有問題請洽活動聯絡人</a:t>
            </a:r>
            <a:endParaRPr lang="en-US" altLang="zh-TW" sz="1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楊純慧小姐 </a:t>
            </a:r>
            <a:endParaRPr lang="en-US" altLang="zh-TW" sz="1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1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E-mail</a:t>
            </a:r>
            <a:r>
              <a:rPr lang="zh-TW" altLang="en-US" sz="1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chyang2209@gmail.com</a:t>
            </a:r>
            <a:endParaRPr lang="zh-TW" altLang="en-US" sz="1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內容版面配置區 2"/>
          <p:cNvSpPr>
            <a:spLocks noGrp="1"/>
          </p:cNvSpPr>
          <p:nvPr/>
        </p:nvSpPr>
        <p:spPr bwMode="auto">
          <a:xfrm>
            <a:off x="194238" y="1686907"/>
            <a:ext cx="637281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lnSpc>
                <a:spcPts val="1800"/>
              </a:lnSpc>
              <a:spcBef>
                <a:spcPts val="430"/>
              </a:spcBef>
              <a:spcAft>
                <a:spcPts val="0"/>
              </a:spcAft>
            </a:pPr>
            <a:r>
              <a:rPr lang="zh-TW" sz="14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隨著奈米科技的快速發展，已逐漸應用於食品工業，以包裝、加工方法與新產品的開發為主要領域，奈米食品之定義、安全性為全球關注的議題，本研討會希望能成為技術交流的平台。</a:t>
            </a:r>
            <a:endParaRPr lang="zh-TW" sz="1400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1810349" y="2781623"/>
            <a:ext cx="208188" cy="219054"/>
          </a:xfrm>
          <a:prstGeom prst="ellipse">
            <a:avLst/>
          </a:prstGeom>
          <a:solidFill>
            <a:srgbClr val="690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>
                <a:ln>
                  <a:solidFill>
                    <a:schemeClr val="tx1"/>
                  </a:solidFill>
                </a:ln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28981" y="4231112"/>
            <a:ext cx="2110621" cy="3593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3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指導單位 </a:t>
            </a:r>
            <a:endParaRPr lang="en-US" altLang="zh-TW" sz="1300" dirty="0" smtClean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300" dirty="0" smtClean="0">
                <a:solidFill>
                  <a:srgbClr val="63473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衛福部</a:t>
            </a:r>
            <a:r>
              <a:rPr lang="zh-TW" altLang="en-US" sz="1300" dirty="0">
                <a:solidFill>
                  <a:srgbClr val="63473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食品藥物管理</a:t>
            </a:r>
            <a:r>
              <a:rPr lang="zh-TW" altLang="en-US" sz="1300" dirty="0" smtClean="0">
                <a:solidFill>
                  <a:srgbClr val="63473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署</a:t>
            </a:r>
            <a:endParaRPr lang="en-US" altLang="zh-TW" sz="1300" dirty="0" smtClean="0">
              <a:solidFill>
                <a:srgbClr val="63473B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300" dirty="0" smtClean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3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主辦單位</a:t>
            </a:r>
            <a:endParaRPr lang="en-US" altLang="zh-TW" sz="1300" dirty="0" smtClean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300" dirty="0">
                <a:solidFill>
                  <a:srgbClr val="63473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臺北醫學</a:t>
            </a:r>
            <a:r>
              <a:rPr lang="zh-TW" altLang="en-US" sz="1300" dirty="0" smtClean="0">
                <a:solidFill>
                  <a:srgbClr val="63473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大學</a:t>
            </a:r>
            <a:endParaRPr lang="en-US" altLang="zh-TW" sz="1300" dirty="0" smtClean="0">
              <a:solidFill>
                <a:srgbClr val="63473B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300" dirty="0" smtClean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3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協辦單位</a:t>
            </a:r>
            <a:endParaRPr lang="en-US" altLang="zh-TW" sz="1300" dirty="0" smtClean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300" dirty="0" smtClean="0">
                <a:solidFill>
                  <a:srgbClr val="63473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聖母醫護管理專科學校</a:t>
            </a:r>
            <a:endParaRPr lang="en-US" altLang="zh-TW" sz="1300" dirty="0" smtClean="0">
              <a:solidFill>
                <a:srgbClr val="63473B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300" dirty="0" smtClean="0">
                <a:solidFill>
                  <a:srgbClr val="63473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臺灣食品產業發展協會</a:t>
            </a:r>
            <a:endParaRPr lang="en-US" altLang="zh-TW" sz="1300" dirty="0" smtClean="0">
              <a:solidFill>
                <a:srgbClr val="63473B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300" dirty="0" smtClean="0">
                <a:solidFill>
                  <a:srgbClr val="63473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</a:t>
            </a:r>
            <a:r>
              <a:rPr lang="zh-TW" altLang="en-US" sz="1300" dirty="0">
                <a:solidFill>
                  <a:srgbClr val="63473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包裝協會 </a:t>
            </a:r>
            <a:endParaRPr lang="en-US" altLang="zh-TW" sz="1300" dirty="0">
              <a:solidFill>
                <a:srgbClr val="63473B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300" dirty="0" smtClean="0">
                <a:solidFill>
                  <a:srgbClr val="63473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</a:t>
            </a:r>
            <a:r>
              <a:rPr lang="zh-TW" altLang="en-US" sz="1300" dirty="0">
                <a:solidFill>
                  <a:srgbClr val="63473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國際生命科學</a:t>
            </a:r>
            <a:r>
              <a:rPr lang="zh-TW" altLang="en-US" sz="1300" dirty="0" smtClean="0">
                <a:solidFill>
                  <a:srgbClr val="63473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endParaRPr lang="en-US" altLang="zh-TW" sz="1300" dirty="0" smtClean="0">
              <a:solidFill>
                <a:srgbClr val="63473B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300" dirty="0" smtClean="0">
                <a:solidFill>
                  <a:srgbClr val="63473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食品工業發展研究所</a:t>
            </a:r>
            <a:endParaRPr lang="en-US" altLang="zh-TW" sz="1300" dirty="0" smtClean="0">
              <a:solidFill>
                <a:srgbClr val="63473B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300" dirty="0" smtClean="0">
                <a:solidFill>
                  <a:srgbClr val="63473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台灣大學</a:t>
            </a:r>
            <a:r>
              <a:rPr lang="zh-TW" altLang="en-US" sz="1300" dirty="0">
                <a:solidFill>
                  <a:srgbClr val="63473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食科所</a:t>
            </a:r>
            <a:endParaRPr lang="en-US" altLang="zh-TW" sz="1300" dirty="0">
              <a:solidFill>
                <a:srgbClr val="63473B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TW" altLang="en-US" sz="1300" dirty="0">
              <a:solidFill>
                <a:srgbClr val="63473B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60" name="群組 59"/>
          <p:cNvGrpSpPr/>
          <p:nvPr/>
        </p:nvGrpSpPr>
        <p:grpSpPr>
          <a:xfrm>
            <a:off x="125293" y="4309303"/>
            <a:ext cx="115869" cy="1317978"/>
            <a:chOff x="80768" y="5193165"/>
            <a:chExt cx="115869" cy="1317978"/>
          </a:xfrm>
          <a:solidFill>
            <a:srgbClr val="690345"/>
          </a:solidFill>
        </p:grpSpPr>
        <p:sp>
          <p:nvSpPr>
            <p:cNvPr id="8" name="矩形 7"/>
            <p:cNvSpPr/>
            <p:nvPr/>
          </p:nvSpPr>
          <p:spPr>
            <a:xfrm>
              <a:off x="86238" y="5193165"/>
              <a:ext cx="108000" cy="10800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80768" y="5798247"/>
              <a:ext cx="108000" cy="10800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88637" y="6403143"/>
              <a:ext cx="108000" cy="10800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0524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電路">
  <a:themeElements>
    <a:clrScheme name="藍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電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電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2227</TotalTime>
  <Words>395</Words>
  <Application>Microsoft Office PowerPoint</Application>
  <PresentationFormat>A4 紙張 (210x297 公釐)</PresentationFormat>
  <Paragraphs>68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新細明體</vt:lpstr>
      <vt:lpstr>標楷體</vt:lpstr>
      <vt:lpstr>Arial</vt:lpstr>
      <vt:lpstr>Calibri</vt:lpstr>
      <vt:lpstr>Cooper Black</vt:lpstr>
      <vt:lpstr>Times New Roman</vt:lpstr>
      <vt:lpstr>Trebuchet MS</vt:lpstr>
      <vt:lpstr>Tw Cen MT</vt:lpstr>
      <vt:lpstr>電路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chyang</dc:creator>
  <cp:lastModifiedBy>chyang</cp:lastModifiedBy>
  <cp:revision>60</cp:revision>
  <cp:lastPrinted>2016-06-14T09:38:58Z</cp:lastPrinted>
  <dcterms:created xsi:type="dcterms:W3CDTF">2016-05-26T03:59:10Z</dcterms:created>
  <dcterms:modified xsi:type="dcterms:W3CDTF">2016-06-20T06:35:49Z</dcterms:modified>
</cp:coreProperties>
</file>